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43"/>
  </p:notesMasterIdLst>
  <p:sldIdLst>
    <p:sldId id="257" r:id="rId2"/>
    <p:sldId id="258" r:id="rId3"/>
    <p:sldId id="260" r:id="rId4"/>
    <p:sldId id="261" r:id="rId5"/>
    <p:sldId id="262" r:id="rId6"/>
    <p:sldId id="340" r:id="rId7"/>
    <p:sldId id="265" r:id="rId8"/>
    <p:sldId id="266" r:id="rId9"/>
    <p:sldId id="339" r:id="rId10"/>
    <p:sldId id="341" r:id="rId11"/>
    <p:sldId id="323" r:id="rId12"/>
    <p:sldId id="324" r:id="rId13"/>
    <p:sldId id="325" r:id="rId14"/>
    <p:sldId id="326" r:id="rId15"/>
    <p:sldId id="327" r:id="rId16"/>
    <p:sldId id="328" r:id="rId17"/>
    <p:sldId id="329" r:id="rId18"/>
    <p:sldId id="338" r:id="rId19"/>
    <p:sldId id="330" r:id="rId20"/>
    <p:sldId id="331" r:id="rId21"/>
    <p:sldId id="332" r:id="rId22"/>
    <p:sldId id="333" r:id="rId23"/>
    <p:sldId id="334" r:id="rId24"/>
    <p:sldId id="335" r:id="rId25"/>
    <p:sldId id="336" r:id="rId26"/>
    <p:sldId id="337" r:id="rId27"/>
    <p:sldId id="346" r:id="rId28"/>
    <p:sldId id="347" r:id="rId29"/>
    <p:sldId id="311" r:id="rId30"/>
    <p:sldId id="342" r:id="rId31"/>
    <p:sldId id="313" r:id="rId32"/>
    <p:sldId id="314" r:id="rId33"/>
    <p:sldId id="343" r:id="rId34"/>
    <p:sldId id="344" r:id="rId35"/>
    <p:sldId id="345" r:id="rId36"/>
    <p:sldId id="322" r:id="rId37"/>
    <p:sldId id="319" r:id="rId38"/>
    <p:sldId id="320" r:id="rId39"/>
    <p:sldId id="321" r:id="rId40"/>
    <p:sldId id="315" r:id="rId41"/>
    <p:sldId id="31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68" autoAdjust="0"/>
    <p:restoredTop sz="94660"/>
  </p:normalViewPr>
  <p:slideViewPr>
    <p:cSldViewPr snapToGrid="0">
      <p:cViewPr varScale="1">
        <p:scale>
          <a:sx n="92" d="100"/>
          <a:sy n="92" d="100"/>
        </p:scale>
        <p:origin x="1380"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pasbofap\publicpasbo\EasyProcure\2012-2013\June%20Mtg\Cumulative%20Data%20Repor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EasyProcure Annual Spend </a:t>
            </a:r>
          </a:p>
        </c:rich>
      </c:tx>
      <c:layout>
        <c:manualLayout>
          <c:xMode val="edge"/>
          <c:yMode val="edge"/>
          <c:x val="0.18546177821522311"/>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Sheet1!$B$2</c:f>
              <c:strCache>
                <c:ptCount val="1"/>
                <c:pt idx="0">
                  <c:v>PA Annual Spend</c:v>
                </c:pt>
              </c:strCache>
            </c:strRef>
          </c:tx>
          <c:spPr>
            <a:solidFill>
              <a:schemeClr val="accent1"/>
            </a:solidFill>
            <a:ln>
              <a:noFill/>
            </a:ln>
            <a:effectLst>
              <a:outerShdw blurRad="50800" dist="38100" dir="18900000" algn="bl" rotWithShape="0">
                <a:prstClr val="black">
                  <a:alpha val="40000"/>
                </a:prstClr>
              </a:outerShdw>
            </a:effectLst>
          </c:spPr>
          <c:invertIfNegative val="0"/>
          <c:dLbls>
            <c:dLbl>
              <c:idx val="2"/>
              <c:layout>
                <c:manualLayout>
                  <c:x val="0"/>
                  <c:y val="-5.9044529338389776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
                  <c:y val="-1.4761132334597445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9.2476469823441893E-17"/>
                  <c:y val="-1.7713358801517042E-2"/>
                </c:manualLayout>
              </c:layout>
              <c:showLegendKey val="0"/>
              <c:showVal val="1"/>
              <c:showCatName val="0"/>
              <c:showSerName val="0"/>
              <c:showPercent val="0"/>
              <c:showBubbleSize val="0"/>
              <c:extLst>
                <c:ext xmlns:c15="http://schemas.microsoft.com/office/drawing/2012/chart" uri="{CE6537A1-D6FC-4f65-9D91-7224C49458BB}"/>
              </c:extLst>
            </c:dLbl>
            <c:dLbl>
              <c:idx val="5"/>
              <c:layout>
                <c:manualLayout>
                  <c:x val="-9.2476469823441893E-17"/>
                  <c:y val="-3.5426717603033869E-2"/>
                </c:manualLayout>
              </c:layout>
              <c:showLegendKey val="0"/>
              <c:showVal val="1"/>
              <c:showCatName val="0"/>
              <c:showSerName val="0"/>
              <c:showPercent val="0"/>
              <c:showBubbleSize val="0"/>
              <c:extLst>
                <c:ext xmlns:c15="http://schemas.microsoft.com/office/drawing/2012/chart" uri="{CE6537A1-D6FC-4f65-9D91-7224C49458BB}"/>
              </c:extLst>
            </c:dLbl>
            <c:dLbl>
              <c:idx val="6"/>
              <c:layout>
                <c:manualLayout>
                  <c:x val="-9.2476469823441893E-17"/>
                  <c:y val="-2.6570038202275399E-2"/>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1.8495293964688379E-16"/>
                  <c:y val="-2.6570038202275399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2005-06</c:v>
                </c:pt>
                <c:pt idx="1">
                  <c:v>2006-07</c:v>
                </c:pt>
                <c:pt idx="2">
                  <c:v>2007-08</c:v>
                </c:pt>
                <c:pt idx="3">
                  <c:v>2008-09</c:v>
                </c:pt>
                <c:pt idx="4">
                  <c:v>2009-10 </c:v>
                </c:pt>
                <c:pt idx="5">
                  <c:v>2010-11</c:v>
                </c:pt>
                <c:pt idx="6">
                  <c:v>2011-12</c:v>
                </c:pt>
                <c:pt idx="7">
                  <c:v>2012-13</c:v>
                </c:pt>
              </c:strCache>
            </c:strRef>
          </c:cat>
          <c:val>
            <c:numRef>
              <c:f>Sheet1!$B$3:$B$10</c:f>
              <c:numCache>
                <c:formatCode>_("$"* #,##0_);_("$"* \(#,##0\);_("$"* "-"??_);_(@_)</c:formatCode>
                <c:ptCount val="8"/>
                <c:pt idx="0">
                  <c:v>9983604.4399999995</c:v>
                </c:pt>
                <c:pt idx="1">
                  <c:v>15685623.700000001</c:v>
                </c:pt>
                <c:pt idx="2">
                  <c:v>19599472.09</c:v>
                </c:pt>
                <c:pt idx="3">
                  <c:v>26422819.579999998</c:v>
                </c:pt>
                <c:pt idx="4">
                  <c:v>30994173.02</c:v>
                </c:pt>
                <c:pt idx="5">
                  <c:v>35342576.75</c:v>
                </c:pt>
                <c:pt idx="6">
                  <c:v>51254163.659999996</c:v>
                </c:pt>
                <c:pt idx="7">
                  <c:v>61477819</c:v>
                </c:pt>
              </c:numCache>
            </c:numRef>
          </c:val>
        </c:ser>
        <c:ser>
          <c:idx val="1"/>
          <c:order val="1"/>
          <c:tx>
            <c:strRef>
              <c:f>Sheet1!$C$2</c:f>
              <c:strCache>
                <c:ptCount val="1"/>
                <c:pt idx="0">
                  <c:v>OH Annual Spend</c:v>
                </c:pt>
              </c:strCache>
            </c:strRef>
          </c:tx>
          <c:spPr>
            <a:solidFill>
              <a:schemeClr val="accent2"/>
            </a:solidFill>
            <a:ln>
              <a:noFill/>
            </a:ln>
            <a:effectLst>
              <a:outerShdw blurRad="50800" dist="38100" dir="18900000" algn="b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Sheet1!$A$3:$A$10</c:f>
              <c:strCache>
                <c:ptCount val="8"/>
                <c:pt idx="0">
                  <c:v>2005-06</c:v>
                </c:pt>
                <c:pt idx="1">
                  <c:v>2006-07</c:v>
                </c:pt>
                <c:pt idx="2">
                  <c:v>2007-08</c:v>
                </c:pt>
                <c:pt idx="3">
                  <c:v>2008-09</c:v>
                </c:pt>
                <c:pt idx="4">
                  <c:v>2009-10 </c:v>
                </c:pt>
                <c:pt idx="5">
                  <c:v>2010-11</c:v>
                </c:pt>
                <c:pt idx="6">
                  <c:v>2011-12</c:v>
                </c:pt>
                <c:pt idx="7">
                  <c:v>2012-13</c:v>
                </c:pt>
              </c:strCache>
            </c:strRef>
          </c:cat>
          <c:val>
            <c:numRef>
              <c:f>Sheet1!$C$3:$C$10</c:f>
              <c:numCache>
                <c:formatCode>General</c:formatCode>
                <c:ptCount val="8"/>
                <c:pt idx="6" formatCode="_(&quot;$&quot;* #,##0_);_(&quot;$&quot;* \(#,##0\);_(&quot;$&quot;* &quot;-&quot;??_);_(@_)">
                  <c:v>3353818</c:v>
                </c:pt>
                <c:pt idx="7" formatCode="_(&quot;$&quot;* #,##0_);_(&quot;$&quot;* \(#,##0\);_(&quot;$&quot;* &quot;-&quot;??_);_(@_)">
                  <c:v>8230298</c:v>
                </c:pt>
              </c:numCache>
            </c:numRef>
          </c:val>
        </c:ser>
        <c:dLbls>
          <c:showLegendKey val="0"/>
          <c:showVal val="0"/>
          <c:showCatName val="0"/>
          <c:showSerName val="0"/>
          <c:showPercent val="0"/>
          <c:showBubbleSize val="0"/>
        </c:dLbls>
        <c:gapWidth val="150"/>
        <c:overlap val="100"/>
        <c:axId val="225858920"/>
        <c:axId val="225859312"/>
      </c:barChart>
      <c:catAx>
        <c:axId val="225858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5859312"/>
        <c:crosses val="autoZero"/>
        <c:auto val="1"/>
        <c:lblAlgn val="ctr"/>
        <c:lblOffset val="100"/>
        <c:noMultiLvlLbl val="0"/>
      </c:catAx>
      <c:valAx>
        <c:axId val="225859312"/>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25858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5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A840B1C-1769-44E6-8250-26D2F598854E}" type="datetimeFigureOut">
              <a:rPr lang="en-US" smtClean="0"/>
              <a:t>8/14/2014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6C1C37-26F0-42B8-A1D7-9F38063487ED}" type="slidenum">
              <a:rPr lang="en-US" smtClean="0"/>
              <a:t>‹#›</a:t>
            </a:fld>
            <a:endParaRPr lang="en-US"/>
          </a:p>
        </p:txBody>
      </p:sp>
    </p:spTree>
    <p:extLst>
      <p:ext uri="{BB962C8B-B14F-4D97-AF65-F5344CB8AC3E}">
        <p14:creationId xmlns:p14="http://schemas.microsoft.com/office/powerpoint/2010/main" val="1637430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98C59CC-46BE-41DB-8085-BBCDC42A0B35}" type="slidenum">
              <a:rPr lang="en-US" smtClean="0"/>
              <a:pPr fontAlgn="base">
                <a:spcBef>
                  <a:spcPct val="0"/>
                </a:spcBef>
                <a:spcAft>
                  <a:spcPct val="0"/>
                </a:spcAft>
              </a:pPr>
              <a:t>1</a:t>
            </a:fld>
            <a:endParaRPr lang="en-US" smtClean="0"/>
          </a:p>
        </p:txBody>
      </p:sp>
    </p:spTree>
    <p:extLst>
      <p:ext uri="{BB962C8B-B14F-4D97-AF65-F5344CB8AC3E}">
        <p14:creationId xmlns:p14="http://schemas.microsoft.com/office/powerpoint/2010/main" val="3665315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xfrm>
            <a:off x="749300" y="4641850"/>
            <a:ext cx="5991225" cy="439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73" tIns="49287" rIns="98573" bIns="49287"/>
          <a:lstStyle/>
          <a:p>
            <a:endParaRPr lang="en-US" altLang="en-US" smtClean="0">
              <a:solidFill>
                <a:srgbClr val="000000"/>
              </a:solidFill>
            </a:endParaRPr>
          </a:p>
        </p:txBody>
      </p:sp>
      <p:sp>
        <p:nvSpPr>
          <p:cNvPr id="30724" name="Slide Number Placeholder 3"/>
          <p:cNvSpPr txBox="1">
            <a:spLocks noGrp="1"/>
          </p:cNvSpPr>
          <p:nvPr/>
        </p:nvSpPr>
        <p:spPr bwMode="auto">
          <a:xfrm>
            <a:off x="4241800" y="9283700"/>
            <a:ext cx="32448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73" tIns="49287" rIns="98573" bIns="49287" anchor="b"/>
          <a:lstStyle>
            <a:lvl1pPr defTabSz="965200">
              <a:spcBef>
                <a:spcPct val="30000"/>
              </a:spcBef>
              <a:defRPr kumimoji="1" sz="1200">
                <a:solidFill>
                  <a:schemeClr val="tx1"/>
                </a:solidFill>
                <a:latin typeface="Arial" panose="020B0604020202020204" pitchFamily="34" charset="0"/>
              </a:defRPr>
            </a:lvl1pPr>
            <a:lvl2pPr marL="742950" indent="-285750" defTabSz="965200">
              <a:spcBef>
                <a:spcPct val="30000"/>
              </a:spcBef>
              <a:defRPr kumimoji="1" sz="1200">
                <a:solidFill>
                  <a:schemeClr val="tx1"/>
                </a:solidFill>
                <a:latin typeface="Arial" panose="020B0604020202020204" pitchFamily="34" charset="0"/>
              </a:defRPr>
            </a:lvl2pPr>
            <a:lvl3pPr marL="1143000" indent="-228600" defTabSz="965200">
              <a:spcBef>
                <a:spcPct val="30000"/>
              </a:spcBef>
              <a:defRPr kumimoji="1" sz="1200">
                <a:solidFill>
                  <a:schemeClr val="tx1"/>
                </a:solidFill>
                <a:latin typeface="Arial" panose="020B0604020202020204" pitchFamily="34" charset="0"/>
              </a:defRPr>
            </a:lvl3pPr>
            <a:lvl4pPr marL="1600200" indent="-228600" defTabSz="965200">
              <a:spcBef>
                <a:spcPct val="30000"/>
              </a:spcBef>
              <a:defRPr kumimoji="1" sz="1200">
                <a:solidFill>
                  <a:schemeClr val="tx1"/>
                </a:solidFill>
                <a:latin typeface="Arial" panose="020B0604020202020204" pitchFamily="34" charset="0"/>
              </a:defRPr>
            </a:lvl4pPr>
            <a:lvl5pPr marL="2057400" indent="-228600" defTabSz="965200">
              <a:spcBef>
                <a:spcPct val="30000"/>
              </a:spcBef>
              <a:defRPr kumimoji="1" sz="1200">
                <a:solidFill>
                  <a:schemeClr val="tx1"/>
                </a:solidFill>
                <a:latin typeface="Arial" panose="020B0604020202020204" pitchFamily="34" charset="0"/>
              </a:defRPr>
            </a:lvl5pPr>
            <a:lvl6pPr marL="2514600" indent="-228600" defTabSz="9652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52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52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5200" eaLnBrk="0" fontAlgn="base" hangingPunct="0">
              <a:spcBef>
                <a:spcPct val="30000"/>
              </a:spcBef>
              <a:spcAft>
                <a:spcPct val="0"/>
              </a:spcAft>
              <a:defRPr kumimoji="1" sz="1200">
                <a:solidFill>
                  <a:schemeClr val="tx1"/>
                </a:solidFill>
                <a:latin typeface="Arial" panose="020B0604020202020204" pitchFamily="34" charset="0"/>
              </a:defRPr>
            </a:lvl9pPr>
          </a:lstStyle>
          <a:p>
            <a:pPr algn="r" eaLnBrk="1" hangingPunct="1">
              <a:spcBef>
                <a:spcPct val="0"/>
              </a:spcBef>
            </a:pPr>
            <a:fld id="{303FFF58-D052-4DDD-A940-AD9DC95ED82B}" type="slidenum">
              <a:rPr kumimoji="0" lang="en-US" altLang="en-US" sz="1300"/>
              <a:pPr algn="r" eaLnBrk="1" hangingPunct="1">
                <a:spcBef>
                  <a:spcPct val="0"/>
                </a:spcBef>
              </a:pPr>
              <a:t>23</a:t>
            </a:fld>
            <a:endParaRPr kumimoji="0" lang="en-US" altLang="en-US" sz="1300"/>
          </a:p>
        </p:txBody>
      </p:sp>
    </p:spTree>
    <p:extLst>
      <p:ext uri="{BB962C8B-B14F-4D97-AF65-F5344CB8AC3E}">
        <p14:creationId xmlns:p14="http://schemas.microsoft.com/office/powerpoint/2010/main" val="21210292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Slide Number Placeholder 3"/>
          <p:cNvSpPr txBox="1">
            <a:spLocks noGrp="1"/>
          </p:cNvSpPr>
          <p:nvPr/>
        </p:nvSpPr>
        <p:spPr bwMode="auto">
          <a:xfrm>
            <a:off x="4241800" y="9283700"/>
            <a:ext cx="32448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73" tIns="49287" rIns="98573" bIns="49287" anchor="b"/>
          <a:lstStyle>
            <a:lvl1pPr defTabSz="965200">
              <a:spcBef>
                <a:spcPct val="30000"/>
              </a:spcBef>
              <a:defRPr kumimoji="1" sz="1200">
                <a:solidFill>
                  <a:schemeClr val="tx1"/>
                </a:solidFill>
                <a:latin typeface="Arial" panose="020B0604020202020204" pitchFamily="34" charset="0"/>
              </a:defRPr>
            </a:lvl1pPr>
            <a:lvl2pPr marL="742950" indent="-285750" defTabSz="965200">
              <a:spcBef>
                <a:spcPct val="30000"/>
              </a:spcBef>
              <a:defRPr kumimoji="1" sz="1200">
                <a:solidFill>
                  <a:schemeClr val="tx1"/>
                </a:solidFill>
                <a:latin typeface="Arial" panose="020B0604020202020204" pitchFamily="34" charset="0"/>
              </a:defRPr>
            </a:lvl2pPr>
            <a:lvl3pPr marL="1143000" indent="-228600" defTabSz="965200">
              <a:spcBef>
                <a:spcPct val="30000"/>
              </a:spcBef>
              <a:defRPr kumimoji="1" sz="1200">
                <a:solidFill>
                  <a:schemeClr val="tx1"/>
                </a:solidFill>
                <a:latin typeface="Arial" panose="020B0604020202020204" pitchFamily="34" charset="0"/>
              </a:defRPr>
            </a:lvl3pPr>
            <a:lvl4pPr marL="1600200" indent="-228600" defTabSz="965200">
              <a:spcBef>
                <a:spcPct val="30000"/>
              </a:spcBef>
              <a:defRPr kumimoji="1" sz="1200">
                <a:solidFill>
                  <a:schemeClr val="tx1"/>
                </a:solidFill>
                <a:latin typeface="Arial" panose="020B0604020202020204" pitchFamily="34" charset="0"/>
              </a:defRPr>
            </a:lvl4pPr>
            <a:lvl5pPr marL="2057400" indent="-228600" defTabSz="965200">
              <a:spcBef>
                <a:spcPct val="30000"/>
              </a:spcBef>
              <a:defRPr kumimoji="1" sz="1200">
                <a:solidFill>
                  <a:schemeClr val="tx1"/>
                </a:solidFill>
                <a:latin typeface="Arial" panose="020B0604020202020204" pitchFamily="34" charset="0"/>
              </a:defRPr>
            </a:lvl5pPr>
            <a:lvl6pPr marL="2514600" indent="-228600" defTabSz="9652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52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52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5200" eaLnBrk="0" fontAlgn="base" hangingPunct="0">
              <a:spcBef>
                <a:spcPct val="30000"/>
              </a:spcBef>
              <a:spcAft>
                <a:spcPct val="0"/>
              </a:spcAft>
              <a:defRPr kumimoji="1" sz="1200">
                <a:solidFill>
                  <a:schemeClr val="tx1"/>
                </a:solidFill>
                <a:latin typeface="Arial" panose="020B0604020202020204" pitchFamily="34" charset="0"/>
              </a:defRPr>
            </a:lvl9pPr>
          </a:lstStyle>
          <a:p>
            <a:pPr algn="r" eaLnBrk="1" hangingPunct="1">
              <a:spcBef>
                <a:spcPct val="0"/>
              </a:spcBef>
            </a:pPr>
            <a:fld id="{B0259BA8-209E-468C-A25F-D06DD1A75698}" type="slidenum">
              <a:rPr kumimoji="0" lang="en-US" altLang="en-US" sz="1300"/>
              <a:pPr algn="r" eaLnBrk="1" hangingPunct="1">
                <a:spcBef>
                  <a:spcPct val="0"/>
                </a:spcBef>
              </a:pPr>
              <a:t>24</a:t>
            </a:fld>
            <a:endParaRPr kumimoji="0" lang="en-US" altLang="en-US" sz="1300"/>
          </a:p>
        </p:txBody>
      </p:sp>
      <p:sp>
        <p:nvSpPr>
          <p:cNvPr id="32772" name="Rectangle 5"/>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659328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xfrm>
            <a:off x="749300" y="4640263"/>
            <a:ext cx="5991225" cy="4397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73" tIns="49287" rIns="98573" bIns="49287"/>
          <a:lstStyle/>
          <a:p>
            <a:endParaRPr lang="en-US" altLang="en-US" smtClean="0"/>
          </a:p>
        </p:txBody>
      </p:sp>
      <p:sp>
        <p:nvSpPr>
          <p:cNvPr id="34820" name="Slide Number Placeholder 3"/>
          <p:cNvSpPr txBox="1">
            <a:spLocks noGrp="1"/>
          </p:cNvSpPr>
          <p:nvPr/>
        </p:nvSpPr>
        <p:spPr bwMode="auto">
          <a:xfrm>
            <a:off x="4241800" y="9283700"/>
            <a:ext cx="32448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73" tIns="49287" rIns="98573" bIns="49287" anchor="b"/>
          <a:lstStyle>
            <a:lvl1pPr defTabSz="965200">
              <a:spcBef>
                <a:spcPct val="30000"/>
              </a:spcBef>
              <a:defRPr kumimoji="1" sz="1200">
                <a:solidFill>
                  <a:schemeClr val="tx1"/>
                </a:solidFill>
                <a:latin typeface="Arial" panose="020B0604020202020204" pitchFamily="34" charset="0"/>
              </a:defRPr>
            </a:lvl1pPr>
            <a:lvl2pPr marL="742950" indent="-285750" defTabSz="965200">
              <a:spcBef>
                <a:spcPct val="30000"/>
              </a:spcBef>
              <a:defRPr kumimoji="1" sz="1200">
                <a:solidFill>
                  <a:schemeClr val="tx1"/>
                </a:solidFill>
                <a:latin typeface="Arial" panose="020B0604020202020204" pitchFamily="34" charset="0"/>
              </a:defRPr>
            </a:lvl2pPr>
            <a:lvl3pPr marL="1143000" indent="-228600" defTabSz="965200">
              <a:spcBef>
                <a:spcPct val="30000"/>
              </a:spcBef>
              <a:defRPr kumimoji="1" sz="1200">
                <a:solidFill>
                  <a:schemeClr val="tx1"/>
                </a:solidFill>
                <a:latin typeface="Arial" panose="020B0604020202020204" pitchFamily="34" charset="0"/>
              </a:defRPr>
            </a:lvl3pPr>
            <a:lvl4pPr marL="1600200" indent="-228600" defTabSz="965200">
              <a:spcBef>
                <a:spcPct val="30000"/>
              </a:spcBef>
              <a:defRPr kumimoji="1" sz="1200">
                <a:solidFill>
                  <a:schemeClr val="tx1"/>
                </a:solidFill>
                <a:latin typeface="Arial" panose="020B0604020202020204" pitchFamily="34" charset="0"/>
              </a:defRPr>
            </a:lvl4pPr>
            <a:lvl5pPr marL="2057400" indent="-228600" defTabSz="965200">
              <a:spcBef>
                <a:spcPct val="30000"/>
              </a:spcBef>
              <a:defRPr kumimoji="1" sz="1200">
                <a:solidFill>
                  <a:schemeClr val="tx1"/>
                </a:solidFill>
                <a:latin typeface="Arial" panose="020B0604020202020204" pitchFamily="34" charset="0"/>
              </a:defRPr>
            </a:lvl5pPr>
            <a:lvl6pPr marL="2514600" indent="-228600" defTabSz="9652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52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52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5200" eaLnBrk="0" fontAlgn="base" hangingPunct="0">
              <a:spcBef>
                <a:spcPct val="30000"/>
              </a:spcBef>
              <a:spcAft>
                <a:spcPct val="0"/>
              </a:spcAft>
              <a:defRPr kumimoji="1" sz="1200">
                <a:solidFill>
                  <a:schemeClr val="tx1"/>
                </a:solidFill>
                <a:latin typeface="Arial" panose="020B0604020202020204" pitchFamily="34" charset="0"/>
              </a:defRPr>
            </a:lvl9pPr>
          </a:lstStyle>
          <a:p>
            <a:pPr algn="r" eaLnBrk="1" hangingPunct="1">
              <a:spcBef>
                <a:spcPct val="0"/>
              </a:spcBef>
            </a:pPr>
            <a:fld id="{0E269B6D-B901-4A80-86D6-2737A287026D}" type="slidenum">
              <a:rPr kumimoji="0" lang="en-US" altLang="en-US" sz="1300"/>
              <a:pPr algn="r" eaLnBrk="1" hangingPunct="1">
                <a:spcBef>
                  <a:spcPct val="0"/>
                </a:spcBef>
              </a:pPr>
              <a:t>25</a:t>
            </a:fld>
            <a:endParaRPr kumimoji="0" lang="en-US" altLang="en-US" sz="1300"/>
          </a:p>
        </p:txBody>
      </p:sp>
    </p:spTree>
    <p:extLst>
      <p:ext uri="{BB962C8B-B14F-4D97-AF65-F5344CB8AC3E}">
        <p14:creationId xmlns:p14="http://schemas.microsoft.com/office/powerpoint/2010/main" val="4234569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Slide Number Placeholder 3"/>
          <p:cNvSpPr txBox="1">
            <a:spLocks noGrp="1"/>
          </p:cNvSpPr>
          <p:nvPr/>
        </p:nvSpPr>
        <p:spPr bwMode="auto">
          <a:xfrm>
            <a:off x="4241800" y="9283700"/>
            <a:ext cx="324485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573" tIns="49287" rIns="98573" bIns="49287" anchor="b"/>
          <a:lstStyle>
            <a:lvl1pPr defTabSz="965200">
              <a:spcBef>
                <a:spcPct val="30000"/>
              </a:spcBef>
              <a:defRPr kumimoji="1" sz="1200">
                <a:solidFill>
                  <a:schemeClr val="tx1"/>
                </a:solidFill>
                <a:latin typeface="Arial" panose="020B0604020202020204" pitchFamily="34" charset="0"/>
              </a:defRPr>
            </a:lvl1pPr>
            <a:lvl2pPr marL="742950" indent="-285750" defTabSz="965200">
              <a:spcBef>
                <a:spcPct val="30000"/>
              </a:spcBef>
              <a:defRPr kumimoji="1" sz="1200">
                <a:solidFill>
                  <a:schemeClr val="tx1"/>
                </a:solidFill>
                <a:latin typeface="Arial" panose="020B0604020202020204" pitchFamily="34" charset="0"/>
              </a:defRPr>
            </a:lvl2pPr>
            <a:lvl3pPr marL="1143000" indent="-228600" defTabSz="965200">
              <a:spcBef>
                <a:spcPct val="30000"/>
              </a:spcBef>
              <a:defRPr kumimoji="1" sz="1200">
                <a:solidFill>
                  <a:schemeClr val="tx1"/>
                </a:solidFill>
                <a:latin typeface="Arial" panose="020B0604020202020204" pitchFamily="34" charset="0"/>
              </a:defRPr>
            </a:lvl3pPr>
            <a:lvl4pPr marL="1600200" indent="-228600" defTabSz="965200">
              <a:spcBef>
                <a:spcPct val="30000"/>
              </a:spcBef>
              <a:defRPr kumimoji="1" sz="1200">
                <a:solidFill>
                  <a:schemeClr val="tx1"/>
                </a:solidFill>
                <a:latin typeface="Arial" panose="020B0604020202020204" pitchFamily="34" charset="0"/>
              </a:defRPr>
            </a:lvl4pPr>
            <a:lvl5pPr marL="2057400" indent="-228600" defTabSz="965200">
              <a:spcBef>
                <a:spcPct val="30000"/>
              </a:spcBef>
              <a:defRPr kumimoji="1" sz="1200">
                <a:solidFill>
                  <a:schemeClr val="tx1"/>
                </a:solidFill>
                <a:latin typeface="Arial" panose="020B0604020202020204" pitchFamily="34" charset="0"/>
              </a:defRPr>
            </a:lvl5pPr>
            <a:lvl6pPr marL="2514600" indent="-228600" defTabSz="9652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652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652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65200" eaLnBrk="0" fontAlgn="base" hangingPunct="0">
              <a:spcBef>
                <a:spcPct val="30000"/>
              </a:spcBef>
              <a:spcAft>
                <a:spcPct val="0"/>
              </a:spcAft>
              <a:defRPr kumimoji="1" sz="1200">
                <a:solidFill>
                  <a:schemeClr val="tx1"/>
                </a:solidFill>
                <a:latin typeface="Arial" panose="020B0604020202020204" pitchFamily="34" charset="0"/>
              </a:defRPr>
            </a:lvl9pPr>
          </a:lstStyle>
          <a:p>
            <a:pPr algn="r" eaLnBrk="1" hangingPunct="1">
              <a:spcBef>
                <a:spcPct val="0"/>
              </a:spcBef>
            </a:pPr>
            <a:fld id="{FA2559FB-AD26-4A44-A54F-A19AA3B4D9BB}" type="slidenum">
              <a:rPr kumimoji="0" lang="en-US" altLang="en-US" sz="1300"/>
              <a:pPr algn="r" eaLnBrk="1" hangingPunct="1">
                <a:spcBef>
                  <a:spcPct val="0"/>
                </a:spcBef>
              </a:pPr>
              <a:t>26</a:t>
            </a:fld>
            <a:endParaRPr kumimoji="0" lang="en-US" altLang="en-US" sz="1300"/>
          </a:p>
        </p:txBody>
      </p:sp>
      <p:sp>
        <p:nvSpPr>
          <p:cNvPr id="36868" name="Rectangle 5"/>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680421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5371804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379702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6C2FF42-7A98-4973-8CAE-6909D175CD59}" type="slidenum">
              <a:rPr lang="en-US" smtClean="0"/>
              <a:pPr fontAlgn="base">
                <a:spcBef>
                  <a:spcPct val="0"/>
                </a:spcBef>
                <a:spcAft>
                  <a:spcPct val="0"/>
                </a:spcAft>
              </a:pPr>
              <a:t>31</a:t>
            </a:fld>
            <a:endParaRPr lang="en-US" smtClean="0"/>
          </a:p>
        </p:txBody>
      </p:sp>
    </p:spTree>
    <p:extLst>
      <p:ext uri="{BB962C8B-B14F-4D97-AF65-F5344CB8AC3E}">
        <p14:creationId xmlns:p14="http://schemas.microsoft.com/office/powerpoint/2010/main" val="1860151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D5703B7-12BA-4104-864B-024ACD1093D5}" type="slidenum">
              <a:rPr lang="en-US" altLang="en-US" smtClean="0"/>
              <a:pPr fontAlgn="base">
                <a:spcBef>
                  <a:spcPct val="0"/>
                </a:spcBef>
                <a:spcAft>
                  <a:spcPct val="0"/>
                </a:spcAft>
              </a:pPr>
              <a:t>33</a:t>
            </a:fld>
            <a:endParaRPr lang="en-US" altLang="en-US" smtClean="0"/>
          </a:p>
        </p:txBody>
      </p:sp>
    </p:spTree>
    <p:extLst>
      <p:ext uri="{BB962C8B-B14F-4D97-AF65-F5344CB8AC3E}">
        <p14:creationId xmlns:p14="http://schemas.microsoft.com/office/powerpoint/2010/main" val="22161305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F3B57C2-09E9-468F-A24D-5A6C0BAB80D4}" type="slidenum">
              <a:rPr lang="en-US" altLang="en-US" smtClean="0"/>
              <a:pPr fontAlgn="base">
                <a:spcBef>
                  <a:spcPct val="0"/>
                </a:spcBef>
                <a:spcAft>
                  <a:spcPct val="0"/>
                </a:spcAft>
              </a:pPr>
              <a:t>36</a:t>
            </a:fld>
            <a:endParaRPr lang="en-US" altLang="en-US" smtClean="0"/>
          </a:p>
        </p:txBody>
      </p:sp>
    </p:spTree>
    <p:extLst>
      <p:ext uri="{BB962C8B-B14F-4D97-AF65-F5344CB8AC3E}">
        <p14:creationId xmlns:p14="http://schemas.microsoft.com/office/powerpoint/2010/main" val="1097125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BFC0AEC-F9BB-4C06-ABCA-EA7DFA4ED012}" type="slidenum">
              <a:rPr lang="en-US" smtClean="0"/>
              <a:pPr fontAlgn="base">
                <a:spcBef>
                  <a:spcPct val="0"/>
                </a:spcBef>
                <a:spcAft>
                  <a:spcPct val="0"/>
                </a:spcAft>
              </a:pPr>
              <a:t>37</a:t>
            </a:fld>
            <a:endParaRPr lang="en-US" smtClean="0"/>
          </a:p>
        </p:txBody>
      </p:sp>
    </p:spTree>
    <p:extLst>
      <p:ext uri="{BB962C8B-B14F-4D97-AF65-F5344CB8AC3E}">
        <p14:creationId xmlns:p14="http://schemas.microsoft.com/office/powerpoint/2010/main" val="11921155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Diverse crowd – before going on to the stimulus, need to understand the history </a:t>
            </a:r>
          </a:p>
          <a:p>
            <a:r>
              <a:rPr lang="en-US" altLang="en-US" smtClean="0"/>
              <a:t>Start with the history from a federal perspective</a:t>
            </a:r>
          </a:p>
          <a:p>
            <a:r>
              <a:rPr lang="en-US" altLang="en-US" smtClean="0"/>
              <a:t>End with how it is done in PA</a:t>
            </a:r>
          </a:p>
          <a:p>
            <a:r>
              <a:rPr lang="en-US" altLang="en-US" smtClean="0"/>
              <a:t>Data from Center for special education finance</a:t>
            </a:r>
          </a:p>
        </p:txBody>
      </p:sp>
    </p:spTree>
    <p:extLst>
      <p:ext uri="{BB962C8B-B14F-4D97-AF65-F5344CB8AC3E}">
        <p14:creationId xmlns:p14="http://schemas.microsoft.com/office/powerpoint/2010/main" val="15840247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3122466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1231596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The “obligation” to fund 40% is important because it ties in with one of the uses we will be discussing later </a:t>
            </a:r>
          </a:p>
        </p:txBody>
      </p:sp>
    </p:spTree>
    <p:extLst>
      <p:ext uri="{BB962C8B-B14F-4D97-AF65-F5344CB8AC3E}">
        <p14:creationId xmlns:p14="http://schemas.microsoft.com/office/powerpoint/2010/main" val="204106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Recently have added equitable participation for non pubs</a:t>
            </a:r>
          </a:p>
          <a:p>
            <a:r>
              <a:rPr lang="en-US" altLang="en-US" smtClean="0"/>
              <a:t>And coordinated early intervening services</a:t>
            </a:r>
          </a:p>
        </p:txBody>
      </p:sp>
    </p:spTree>
    <p:extLst>
      <p:ext uri="{BB962C8B-B14F-4D97-AF65-F5344CB8AC3E}">
        <p14:creationId xmlns:p14="http://schemas.microsoft.com/office/powerpoint/2010/main" val="10520563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Tac – training and consultation</a:t>
            </a:r>
          </a:p>
        </p:txBody>
      </p:sp>
    </p:spTree>
    <p:extLst>
      <p:ext uri="{BB962C8B-B14F-4D97-AF65-F5344CB8AC3E}">
        <p14:creationId xmlns:p14="http://schemas.microsoft.com/office/powerpoint/2010/main" val="3981115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5468608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1140830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nSpc>
                <a:spcPct val="80000"/>
              </a:lnSpc>
            </a:pPr>
            <a:r>
              <a:rPr lang="en-US" altLang="en-US" sz="1800" smtClean="0">
                <a:latin typeface="Garamond" panose="02020404030301010803" pitchFamily="18" charset="0"/>
              </a:rPr>
              <a:t>Extended school year programs including ESY Transportation and ESY for students with disabilities placed out of state through the Special Education Plan Revision Process (SEPRN)</a:t>
            </a:r>
          </a:p>
          <a:p>
            <a:pPr lvl="1">
              <a:lnSpc>
                <a:spcPct val="80000"/>
              </a:lnSpc>
            </a:pPr>
            <a:r>
              <a:rPr lang="en-US" altLang="en-US" sz="1800" smtClean="0">
                <a:latin typeface="Garamond" panose="02020404030301010803" pitchFamily="18" charset="0"/>
              </a:rPr>
              <a:t>Supplemental education costs to support the implementation of the Cordero court decision</a:t>
            </a:r>
          </a:p>
          <a:p>
            <a:pPr lvl="1">
              <a:lnSpc>
                <a:spcPct val="80000"/>
              </a:lnSpc>
            </a:pPr>
            <a:r>
              <a:rPr lang="en-US" altLang="en-US" sz="1800" smtClean="0">
                <a:latin typeface="Garamond" panose="02020404030301010803" pitchFamily="18" charset="0"/>
              </a:rPr>
              <a:t>Training programs for parents, teachers and professionals/paraprofessionals who work with students with disabilities</a:t>
            </a:r>
          </a:p>
          <a:p>
            <a:pPr lvl="1">
              <a:lnSpc>
                <a:spcPct val="80000"/>
              </a:lnSpc>
            </a:pPr>
            <a:r>
              <a:rPr lang="en-US" altLang="en-US" sz="1800" smtClean="0">
                <a:latin typeface="Garamond" panose="02020404030301010803" pitchFamily="18" charset="0"/>
              </a:rPr>
              <a:t>Occupational and physical therapy</a:t>
            </a:r>
          </a:p>
          <a:p>
            <a:pPr lvl="1">
              <a:lnSpc>
                <a:spcPct val="80000"/>
              </a:lnSpc>
            </a:pPr>
            <a:r>
              <a:rPr lang="en-US" altLang="en-US" sz="1800" smtClean="0">
                <a:latin typeface="Garamond" panose="02020404030301010803" pitchFamily="18" charset="0"/>
              </a:rPr>
              <a:t>Hearing Impaired Services</a:t>
            </a:r>
          </a:p>
          <a:p>
            <a:pPr lvl="1">
              <a:lnSpc>
                <a:spcPct val="80000"/>
              </a:lnSpc>
            </a:pPr>
            <a:r>
              <a:rPr lang="en-US" altLang="en-US" sz="1800" smtClean="0">
                <a:latin typeface="Garamond" panose="02020404030301010803" pitchFamily="18" charset="0"/>
              </a:rPr>
              <a:t>Vision Impaired Services</a:t>
            </a:r>
          </a:p>
          <a:p>
            <a:pPr lvl="1">
              <a:lnSpc>
                <a:spcPct val="80000"/>
              </a:lnSpc>
            </a:pPr>
            <a:r>
              <a:rPr lang="en-US" altLang="en-US" sz="1800" smtClean="0">
                <a:latin typeface="Garamond" panose="02020404030301010803" pitchFamily="18" charset="0"/>
              </a:rPr>
              <a:t>Physically Impaired Services</a:t>
            </a:r>
          </a:p>
          <a:p>
            <a:pPr lvl="1">
              <a:lnSpc>
                <a:spcPct val="80000"/>
              </a:lnSpc>
            </a:pPr>
            <a:r>
              <a:rPr lang="en-US" altLang="en-US" sz="1800" smtClean="0">
                <a:latin typeface="Garamond" panose="02020404030301010803" pitchFamily="18" charset="0"/>
              </a:rPr>
              <a:t>Audiology</a:t>
            </a:r>
          </a:p>
          <a:p>
            <a:pPr lvl="1">
              <a:lnSpc>
                <a:spcPct val="80000"/>
              </a:lnSpc>
            </a:pPr>
            <a:r>
              <a:rPr lang="en-US" altLang="en-US" sz="1800" smtClean="0">
                <a:latin typeface="Garamond" panose="02020404030301010803" pitchFamily="18" charset="0"/>
              </a:rPr>
              <a:t>AT Specialist</a:t>
            </a:r>
          </a:p>
          <a:p>
            <a:pPr lvl="1">
              <a:lnSpc>
                <a:spcPct val="80000"/>
              </a:lnSpc>
            </a:pPr>
            <a:r>
              <a:rPr lang="en-US" altLang="en-US" sz="1800" smtClean="0">
                <a:latin typeface="Garamond" panose="02020404030301010803" pitchFamily="18" charset="0"/>
              </a:rPr>
              <a:t>Orientation and Mobility Specialists</a:t>
            </a:r>
          </a:p>
          <a:p>
            <a:pPr lvl="1">
              <a:lnSpc>
                <a:spcPct val="80000"/>
              </a:lnSpc>
            </a:pPr>
            <a:r>
              <a:rPr lang="en-US" altLang="en-US" sz="1800" smtClean="0">
                <a:latin typeface="Garamond" panose="02020404030301010803" pitchFamily="18" charset="0"/>
              </a:rPr>
              <a:t>Psychiatrists (MD certified for SED</a:t>
            </a:r>
            <a:endParaRPr lang="en-US" altLang="en-US" smtClean="0"/>
          </a:p>
        </p:txBody>
      </p:sp>
    </p:spTree>
    <p:extLst>
      <p:ext uri="{BB962C8B-B14F-4D97-AF65-F5344CB8AC3E}">
        <p14:creationId xmlns:p14="http://schemas.microsoft.com/office/powerpoint/2010/main" val="2412198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22293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130425"/>
            <a:ext cx="7391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7391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E04748B6-7759-4326-B3EC-99F23D824E84}" type="slidenum">
              <a:rPr lang="en-US">
                <a:solidFill>
                  <a:prstClr val="white"/>
                </a:solidFill>
              </a:rPr>
              <a:pPr>
                <a:defRPr/>
              </a:pPr>
              <a:t>‹#›</a:t>
            </a:fld>
            <a:endParaRPr lang="en-US" dirty="0">
              <a:solidFill>
                <a:prstClr val="white"/>
              </a:solidFill>
            </a:endParaRPr>
          </a:p>
        </p:txBody>
      </p:sp>
    </p:spTree>
    <p:extLst>
      <p:ext uri="{BB962C8B-B14F-4D97-AF65-F5344CB8AC3E}">
        <p14:creationId xmlns:p14="http://schemas.microsoft.com/office/powerpoint/2010/main" val="3136671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49853E32-B8DA-419A-8D50-ACE43DE11621}" type="datetimeFigureOut">
              <a:rPr lang="en-US" smtClean="0"/>
              <a:t>8/14/2014</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3C5250F-F06C-48FA-8573-907B51CE684F}" type="slidenum">
              <a:rPr lang="en-US" smtClean="0"/>
              <a:t>‹#›</a:t>
            </a:fld>
            <a:endParaRPr lang="en-US"/>
          </a:p>
        </p:txBody>
      </p:sp>
    </p:spTree>
    <p:extLst>
      <p:ext uri="{BB962C8B-B14F-4D97-AF65-F5344CB8AC3E}">
        <p14:creationId xmlns:p14="http://schemas.microsoft.com/office/powerpoint/2010/main" val="253257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49853E32-B8DA-419A-8D50-ACE43DE11621}" type="datetimeFigureOut">
              <a:rPr lang="en-US" smtClean="0"/>
              <a:t>8/14/2014</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3C5250F-F06C-48FA-8573-907B51CE684F}" type="slidenum">
              <a:rPr lang="en-US" smtClean="0"/>
              <a:t>‹#›</a:t>
            </a:fld>
            <a:endParaRPr lang="en-US"/>
          </a:p>
        </p:txBody>
      </p:sp>
    </p:spTree>
    <p:extLst>
      <p:ext uri="{BB962C8B-B14F-4D97-AF65-F5344CB8AC3E}">
        <p14:creationId xmlns:p14="http://schemas.microsoft.com/office/powerpoint/2010/main" val="3461275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49853E32-B8DA-419A-8D50-ACE43DE11621}" type="datetimeFigureOut">
              <a:rPr lang="en-US" smtClean="0"/>
              <a:t>8/14/2014</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3C5250F-F06C-48FA-8573-907B51CE684F}" type="slidenum">
              <a:rPr lang="en-US" smtClean="0"/>
              <a:t>‹#›</a:t>
            </a:fld>
            <a:endParaRPr lang="en-US"/>
          </a:p>
        </p:txBody>
      </p:sp>
    </p:spTree>
    <p:extLst>
      <p:ext uri="{BB962C8B-B14F-4D97-AF65-F5344CB8AC3E}">
        <p14:creationId xmlns:p14="http://schemas.microsoft.com/office/powerpoint/2010/main" val="2770209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923A4B48-161C-4EFC-A64F-2B0727A7CA57}" type="slidenum">
              <a:rPr lang="en-US"/>
              <a:pPr>
                <a:defRPr/>
              </a:pPr>
              <a:t>‹#›</a:t>
            </a:fld>
            <a:endParaRPr lang="en-US" dirty="0"/>
          </a:p>
        </p:txBody>
      </p:sp>
    </p:spTree>
    <p:extLst>
      <p:ext uri="{BB962C8B-B14F-4D97-AF65-F5344CB8AC3E}">
        <p14:creationId xmlns:p14="http://schemas.microsoft.com/office/powerpoint/2010/main" val="4025991868"/>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TaglineGraphic.png"/>
          <p:cNvPicPr>
            <a:picLocks noChangeAspect="1"/>
          </p:cNvPicPr>
          <p:nvPr/>
        </p:nvPicPr>
        <p:blipFill>
          <a:blip r:embed="rId7" cstate="print">
            <a:extLst>
              <a:ext uri="{28A0092B-C50C-407E-A947-70E740481C1C}">
                <a14:useLocalDpi xmlns:a14="http://schemas.microsoft.com/office/drawing/2010/main" val="0"/>
              </a:ext>
            </a:extLst>
          </a:blip>
          <a:srcRect r="9167" b="3052"/>
          <a:stretch>
            <a:fillRect/>
          </a:stretch>
        </p:blipFill>
        <p:spPr bwMode="auto">
          <a:xfrm>
            <a:off x="0" y="0"/>
            <a:ext cx="9144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1600200" y="274638"/>
            <a:ext cx="7086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371600" y="1600200"/>
            <a:ext cx="73152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1371600" y="6096000"/>
            <a:ext cx="3810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813CA24B-0F59-45C5-81F7-668F265965C6}" type="slidenum">
              <a:rPr lang="en-US">
                <a:solidFill>
                  <a:prstClr val="white"/>
                </a:solidFill>
              </a:rPr>
              <a:pPr>
                <a:defRPr/>
              </a:pPr>
              <a:t>‹#›</a:t>
            </a:fld>
            <a:endParaRPr lang="en-US" dirty="0">
              <a:solidFill>
                <a:prstClr val="white"/>
              </a:solidFill>
            </a:endParaRPr>
          </a:p>
        </p:txBody>
      </p:sp>
      <p:pic>
        <p:nvPicPr>
          <p:cNvPr id="1030" name="Picture 7" descr="pasbologo.gif"/>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52400" y="152400"/>
            <a:ext cx="1371600"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5350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Lst>
  <p:hf hdr="0" ftr="0" dt="0"/>
  <p:txStyles>
    <p:titleStyle>
      <a:lvl1pPr algn="r" rtl="0" eaLnBrk="0" fontAlgn="base" hangingPunct="0">
        <a:spcBef>
          <a:spcPct val="0"/>
        </a:spcBef>
        <a:spcAft>
          <a:spcPct val="0"/>
        </a:spcAft>
        <a:defRPr sz="3600" b="1" kern="1200">
          <a:solidFill>
            <a:schemeClr val="accent1"/>
          </a:solidFill>
          <a:latin typeface="+mj-lt"/>
          <a:ea typeface="+mj-ea"/>
          <a:cs typeface="+mj-cs"/>
        </a:defRPr>
      </a:lvl1pPr>
      <a:lvl2pPr algn="r" rtl="0" eaLnBrk="0" fontAlgn="base" hangingPunct="0">
        <a:spcBef>
          <a:spcPct val="0"/>
        </a:spcBef>
        <a:spcAft>
          <a:spcPct val="0"/>
        </a:spcAft>
        <a:defRPr sz="3600" b="1">
          <a:solidFill>
            <a:schemeClr val="accent1"/>
          </a:solidFill>
          <a:latin typeface="Calibri" panose="020F0502020204030204" pitchFamily="34" charset="0"/>
        </a:defRPr>
      </a:lvl2pPr>
      <a:lvl3pPr algn="r" rtl="0" eaLnBrk="0" fontAlgn="base" hangingPunct="0">
        <a:spcBef>
          <a:spcPct val="0"/>
        </a:spcBef>
        <a:spcAft>
          <a:spcPct val="0"/>
        </a:spcAft>
        <a:defRPr sz="3600" b="1">
          <a:solidFill>
            <a:schemeClr val="accent1"/>
          </a:solidFill>
          <a:latin typeface="Calibri" panose="020F0502020204030204" pitchFamily="34" charset="0"/>
        </a:defRPr>
      </a:lvl3pPr>
      <a:lvl4pPr algn="r" rtl="0" eaLnBrk="0" fontAlgn="base" hangingPunct="0">
        <a:spcBef>
          <a:spcPct val="0"/>
        </a:spcBef>
        <a:spcAft>
          <a:spcPct val="0"/>
        </a:spcAft>
        <a:defRPr sz="3600" b="1">
          <a:solidFill>
            <a:schemeClr val="accent1"/>
          </a:solidFill>
          <a:latin typeface="Calibri" panose="020F0502020204030204" pitchFamily="34" charset="0"/>
        </a:defRPr>
      </a:lvl4pPr>
      <a:lvl5pPr algn="r" rtl="0" eaLnBrk="0" fontAlgn="base" hangingPunct="0">
        <a:spcBef>
          <a:spcPct val="0"/>
        </a:spcBef>
        <a:spcAft>
          <a:spcPct val="0"/>
        </a:spcAft>
        <a:defRPr sz="3600" b="1">
          <a:solidFill>
            <a:schemeClr val="accent1"/>
          </a:solidFill>
          <a:latin typeface="Calibri" panose="020F0502020204030204" pitchFamily="34" charset="0"/>
        </a:defRPr>
      </a:lvl5pPr>
      <a:lvl6pPr marL="457200" algn="r" rtl="0" fontAlgn="base">
        <a:spcBef>
          <a:spcPct val="0"/>
        </a:spcBef>
        <a:spcAft>
          <a:spcPct val="0"/>
        </a:spcAft>
        <a:defRPr sz="3600" b="1">
          <a:solidFill>
            <a:schemeClr val="accent1"/>
          </a:solidFill>
          <a:latin typeface="Calibri" panose="020F0502020204030204" pitchFamily="34" charset="0"/>
        </a:defRPr>
      </a:lvl6pPr>
      <a:lvl7pPr marL="914400" algn="r" rtl="0" fontAlgn="base">
        <a:spcBef>
          <a:spcPct val="0"/>
        </a:spcBef>
        <a:spcAft>
          <a:spcPct val="0"/>
        </a:spcAft>
        <a:defRPr sz="3600" b="1">
          <a:solidFill>
            <a:schemeClr val="accent1"/>
          </a:solidFill>
          <a:latin typeface="Calibri" panose="020F0502020204030204" pitchFamily="34" charset="0"/>
        </a:defRPr>
      </a:lvl7pPr>
      <a:lvl8pPr marL="1371600" algn="r" rtl="0" fontAlgn="base">
        <a:spcBef>
          <a:spcPct val="0"/>
        </a:spcBef>
        <a:spcAft>
          <a:spcPct val="0"/>
        </a:spcAft>
        <a:defRPr sz="3600" b="1">
          <a:solidFill>
            <a:schemeClr val="accent1"/>
          </a:solidFill>
          <a:latin typeface="Calibri" panose="020F0502020204030204" pitchFamily="34" charset="0"/>
        </a:defRPr>
      </a:lvl8pPr>
      <a:lvl9pPr marL="1828800" algn="r" rtl="0" fontAlgn="base">
        <a:spcBef>
          <a:spcPct val="0"/>
        </a:spcBef>
        <a:spcAft>
          <a:spcPct val="0"/>
        </a:spcAft>
        <a:defRPr sz="3600" b="1">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pasbo.org/workshops"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mailto:jammerman@pasbo.org"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chart" Target="../charts/chart1.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pasbo.org/PublicSurplus"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www.pasbo.org/uscommuniti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portal.state.pa.us/portal/server.pt/community/forms_and_procedures/13472" TargetMode="External"/><Relationship Id="rId2" Type="http://schemas.openxmlformats.org/officeDocument/2006/relationships/hyperlink" Target="http://www.portal.state.pa.us/portal/server.pt/community/pims-pennsylvania_information_management_system/8959" TargetMode="External"/><Relationship Id="rId1" Type="http://schemas.openxmlformats.org/officeDocument/2006/relationships/slideLayout" Target="../slideLayouts/slideLayout2.xml"/><Relationship Id="rId4" Type="http://schemas.openxmlformats.org/officeDocument/2006/relationships/hyperlink" Target="http://www.portal.state.pa.us/portal/server.pt/community/national_school_lunch/7487/activity_calendar/964588"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914400" y="1905000"/>
            <a:ext cx="7585075" cy="2076450"/>
          </a:xfrm>
        </p:spPr>
        <p:txBody>
          <a:bodyPr/>
          <a:lstStyle/>
          <a:p>
            <a:pPr eaLnBrk="1" hangingPunct="1"/>
            <a:r>
              <a:rPr lang="en-US" smtClean="0"/>
              <a:t/>
            </a:r>
            <a:br>
              <a:rPr lang="en-US" smtClean="0"/>
            </a:br>
            <a:endParaRPr lang="en-US" sz="4000" smtClean="0"/>
          </a:p>
        </p:txBody>
      </p:sp>
      <p:pic>
        <p:nvPicPr>
          <p:cNvPr id="1229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8787" y="1560983"/>
            <a:ext cx="3416300" cy="189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6"/>
          <p:cNvSpPr>
            <a:spLocks noChangeArrowheads="1"/>
          </p:cNvSpPr>
          <p:nvPr/>
        </p:nvSpPr>
        <p:spPr bwMode="auto">
          <a:xfrm>
            <a:off x="1146120" y="3517360"/>
            <a:ext cx="7677150"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r>
              <a:rPr lang="en-US" sz="1900" dirty="0"/>
              <a:t>Listen to audio over your computer speakers. If you are not able to listen via the Internet, you can dial-in by phone using the numbers shown on your screen. </a:t>
            </a:r>
          </a:p>
          <a:p>
            <a:pPr eaLnBrk="1" hangingPunct="1">
              <a:spcBef>
                <a:spcPct val="0"/>
              </a:spcBef>
            </a:pPr>
            <a:r>
              <a:rPr lang="en-US" sz="1900" dirty="0"/>
              <a:t>If you disconnect, simply repeat instructions to reconnect to the program.</a:t>
            </a:r>
          </a:p>
          <a:p>
            <a:pPr eaLnBrk="1" hangingPunct="1">
              <a:lnSpc>
                <a:spcPct val="120000"/>
              </a:lnSpc>
              <a:spcBef>
                <a:spcPct val="0"/>
              </a:spcBef>
            </a:pPr>
            <a:r>
              <a:rPr lang="en-US" sz="1900" dirty="0"/>
              <a:t>If listening to audio by phone, you can adjust the volume by</a:t>
            </a:r>
            <a:r>
              <a:rPr lang="en-US" sz="1900" b="1" dirty="0"/>
              <a:t> </a:t>
            </a:r>
            <a:r>
              <a:rPr lang="en-US" sz="1900" dirty="0"/>
              <a:t>pressing *4.</a:t>
            </a:r>
          </a:p>
          <a:p>
            <a:pPr eaLnBrk="1" hangingPunct="1">
              <a:lnSpc>
                <a:spcPct val="120000"/>
              </a:lnSpc>
              <a:spcBef>
                <a:spcPct val="0"/>
              </a:spcBef>
            </a:pPr>
            <a:r>
              <a:rPr lang="en-US" sz="1900" dirty="0"/>
              <a:t>To submit a question, type in the chat window and click “Enter” to send.  </a:t>
            </a:r>
          </a:p>
          <a:p>
            <a:pPr eaLnBrk="1" hangingPunct="1">
              <a:lnSpc>
                <a:spcPct val="120000"/>
              </a:lnSpc>
              <a:spcBef>
                <a:spcPct val="0"/>
              </a:spcBef>
            </a:pPr>
            <a:r>
              <a:rPr lang="en-US" sz="1900" dirty="0"/>
              <a:t>CPE and CEU Credits are NOT available for this forum.</a:t>
            </a:r>
          </a:p>
        </p:txBody>
      </p:sp>
      <p:sp>
        <p:nvSpPr>
          <p:cNvPr id="3" name="Rectangle 2"/>
          <p:cNvSpPr/>
          <p:nvPr/>
        </p:nvSpPr>
        <p:spPr>
          <a:xfrm>
            <a:off x="1817065" y="388595"/>
            <a:ext cx="6335260" cy="923330"/>
          </a:xfrm>
          <a:prstGeom prst="rect">
            <a:avLst/>
          </a:prstGeom>
          <a:noFill/>
        </p:spPr>
        <p:txBody>
          <a:bodyPr wrap="none">
            <a:spAutoFit/>
          </a:bodyPr>
          <a:lstStyle/>
          <a:p>
            <a:pPr algn="ctr" eaLnBrk="1" fontAlgn="auto" hangingPunct="1">
              <a:spcBef>
                <a:spcPts val="0"/>
              </a:spcBef>
              <a:spcAft>
                <a:spcPts val="0"/>
              </a:spcAft>
              <a:defRPr/>
            </a:pPr>
            <a:r>
              <a:rPr lang="en-US" sz="5400" dirty="0">
                <a:ln w="0"/>
                <a:effectLst>
                  <a:reflection blurRad="6350" stA="53000" endA="300" endPos="35500" dir="5400000" sy="-90000" algn="bl" rotWithShape="0"/>
                </a:effectLst>
                <a:latin typeface="+mn-lt"/>
              </a:rPr>
              <a:t>Thanks for Joining Us!</a:t>
            </a:r>
          </a:p>
        </p:txBody>
      </p:sp>
    </p:spTree>
    <p:extLst>
      <p:ext uri="{BB962C8B-B14F-4D97-AF65-F5344CB8AC3E}">
        <p14:creationId xmlns:p14="http://schemas.microsoft.com/office/powerpoint/2010/main" val="42781682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1584642"/>
          </a:xfrm>
        </p:spPr>
        <p:txBody>
          <a:bodyPr/>
          <a:lstStyle/>
          <a:p>
            <a:r>
              <a:rPr lang="en-US" dirty="0" smtClean="0"/>
              <a:t>Today’s Expert-John Brenchley, PRSBA, Director of Management Services, BLAST IU 17</a:t>
            </a:r>
            <a:endParaRPr lang="en-US" dirty="0"/>
          </a:p>
        </p:txBody>
      </p:sp>
      <p:sp>
        <p:nvSpPr>
          <p:cNvPr id="4" name="Slide Number Placeholder 3"/>
          <p:cNvSpPr>
            <a:spLocks noGrp="1"/>
          </p:cNvSpPr>
          <p:nvPr>
            <p:ph type="sldNum" sz="quarter" idx="12"/>
          </p:nvPr>
        </p:nvSpPr>
        <p:spPr/>
        <p:txBody>
          <a:bodyPr/>
          <a:lstStyle/>
          <a:p>
            <a:fld id="{03C5250F-F06C-48FA-8573-907B51CE684F}" type="slidenum">
              <a:rPr lang="en-US" smtClean="0"/>
              <a:t>10</a:t>
            </a:fld>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1148" y="1973580"/>
            <a:ext cx="4451465" cy="3749040"/>
          </a:xfrm>
          <a:prstGeom prst="rect">
            <a:avLst/>
          </a:prstGeom>
          <a:ln>
            <a:noFill/>
          </a:ln>
          <a:effectLst>
            <a:softEdge rad="112500"/>
          </a:effectLst>
        </p:spPr>
      </p:pic>
      <p:sp>
        <p:nvSpPr>
          <p:cNvPr id="6" name="TextBox 5"/>
          <p:cNvSpPr txBox="1"/>
          <p:nvPr/>
        </p:nvSpPr>
        <p:spPr>
          <a:xfrm>
            <a:off x="5517574" y="1973580"/>
            <a:ext cx="3387436" cy="4524315"/>
          </a:xfrm>
          <a:prstGeom prst="rect">
            <a:avLst/>
          </a:prstGeom>
          <a:noFill/>
        </p:spPr>
        <p:txBody>
          <a:bodyPr wrap="square" rtlCol="0">
            <a:spAutoFit/>
          </a:bodyPr>
          <a:lstStyle/>
          <a:p>
            <a:r>
              <a:rPr lang="en-US" b="1" dirty="0" smtClean="0"/>
              <a:t>EDUCATION: </a:t>
            </a:r>
            <a:r>
              <a:rPr lang="en-US" b="1" dirty="0"/>
              <a:t>BS </a:t>
            </a:r>
            <a:r>
              <a:rPr lang="en-US" b="1" dirty="0" smtClean="0"/>
              <a:t>Finance, </a:t>
            </a:r>
            <a:r>
              <a:rPr lang="en-US" b="1" dirty="0"/>
              <a:t>The Pennsylvania State </a:t>
            </a:r>
            <a:r>
              <a:rPr lang="en-US" b="1" dirty="0" smtClean="0"/>
              <a:t>University</a:t>
            </a:r>
          </a:p>
          <a:p>
            <a:endParaRPr lang="en-US" b="1" dirty="0"/>
          </a:p>
          <a:p>
            <a:r>
              <a:rPr lang="en-US" b="1" dirty="0" smtClean="0"/>
              <a:t>MBA, Loyola College</a:t>
            </a:r>
          </a:p>
          <a:p>
            <a:endParaRPr lang="en-US" b="1" dirty="0"/>
          </a:p>
          <a:p>
            <a:r>
              <a:rPr lang="en-US" b="1" dirty="0"/>
              <a:t>EXPERIENCE   10 years in industry (Westinghouse Electric, Pepsi, Baltimore Gas and Electric</a:t>
            </a:r>
            <a:r>
              <a:rPr lang="en-US" b="1" dirty="0" smtClean="0"/>
              <a:t>)</a:t>
            </a:r>
          </a:p>
          <a:p>
            <a:endParaRPr lang="en-US" dirty="0"/>
          </a:p>
          <a:p>
            <a:r>
              <a:rPr lang="en-US" b="1" dirty="0"/>
              <a:t>Business manager Canton Area School District (95-98), </a:t>
            </a:r>
            <a:endParaRPr lang="en-US" b="1" dirty="0" smtClean="0"/>
          </a:p>
          <a:p>
            <a:endParaRPr lang="en-US" b="1" dirty="0"/>
          </a:p>
          <a:p>
            <a:r>
              <a:rPr lang="en-US" b="1" dirty="0" smtClean="0"/>
              <a:t>Director of Management Services IU </a:t>
            </a:r>
            <a:r>
              <a:rPr lang="en-US" b="1" dirty="0"/>
              <a:t>17 (99 – present)</a:t>
            </a:r>
            <a:endParaRPr lang="en-US" dirty="0"/>
          </a:p>
          <a:p>
            <a:endParaRPr lang="en-US" dirty="0"/>
          </a:p>
          <a:p>
            <a:endParaRPr lang="en-US" dirty="0"/>
          </a:p>
        </p:txBody>
      </p:sp>
    </p:spTree>
    <p:extLst>
      <p:ext uri="{BB962C8B-B14F-4D97-AF65-F5344CB8AC3E}">
        <p14:creationId xmlns:p14="http://schemas.microsoft.com/office/powerpoint/2010/main" val="9724630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3" y="2348346"/>
            <a:ext cx="8229600" cy="1143000"/>
          </a:xfrm>
        </p:spPr>
        <p:txBody>
          <a:bodyPr>
            <a:normAutofit fontScale="90000"/>
          </a:bodyPr>
          <a:lstStyle/>
          <a:p>
            <a:pPr fontAlgn="auto">
              <a:spcAft>
                <a:spcPts val="0"/>
              </a:spcAft>
              <a:defRPr/>
            </a:pPr>
            <a:r>
              <a:rPr lang="en-US" b="1" dirty="0" smtClean="0">
                <a:solidFill>
                  <a:schemeClr val="tx1">
                    <a:lumMod val="75000"/>
                    <a:lumOff val="25000"/>
                  </a:schemeClr>
                </a:solidFill>
                <a:latin typeface="Garamond" pitchFamily="18" charset="0"/>
              </a:rPr>
              <a:t/>
            </a:r>
            <a:br>
              <a:rPr lang="en-US" b="1" dirty="0" smtClean="0">
                <a:solidFill>
                  <a:schemeClr val="tx1">
                    <a:lumMod val="75000"/>
                    <a:lumOff val="25000"/>
                  </a:schemeClr>
                </a:solidFill>
                <a:latin typeface="Garamond" pitchFamily="18" charset="0"/>
              </a:rPr>
            </a:br>
            <a:r>
              <a:rPr lang="en-US" sz="4000" b="1" i="1" dirty="0" smtClean="0">
                <a:solidFill>
                  <a:schemeClr val="tx1">
                    <a:lumMod val="75000"/>
                    <a:lumOff val="25000"/>
                  </a:schemeClr>
                </a:solidFill>
                <a:effectLst>
                  <a:outerShdw blurRad="38100" dist="38100" dir="2700000" algn="tl">
                    <a:srgbClr val="000000">
                      <a:alpha val="43137"/>
                    </a:srgbClr>
                  </a:outerShdw>
                </a:effectLst>
                <a:latin typeface="+mn-lt"/>
              </a:rPr>
              <a:t>Overview of the Individuals with Disabilities Education Act (IDEA)</a:t>
            </a:r>
            <a:endParaRPr lang="en-US" sz="4000" i="1" dirty="0">
              <a:solidFill>
                <a:schemeClr val="tx1">
                  <a:lumMod val="75000"/>
                  <a:lumOff val="25000"/>
                </a:schemeClr>
              </a:solidFill>
              <a:effectLst>
                <a:outerShdw blurRad="38100" dist="38100" dir="2700000" algn="tl">
                  <a:srgbClr val="000000">
                    <a:alpha val="43137"/>
                  </a:srgbClr>
                </a:outerShdw>
              </a:effectLst>
              <a:latin typeface="+mn-lt"/>
            </a:endParaRPr>
          </a:p>
        </p:txBody>
      </p:sp>
      <p:sp>
        <p:nvSpPr>
          <p:cNvPr id="7172" name="Slide Number Placeholder 3"/>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A29482E4-6C45-419C-942F-EFA9B494B713}" type="slidenum">
              <a:rPr lang="en-US" altLang="en-US"/>
              <a:pPr eaLnBrk="1" hangingPunct="1">
                <a:defRPr/>
              </a:pPr>
              <a:t>11</a:t>
            </a:fld>
            <a:endParaRPr lang="en-US" altLang="en-US" dirty="0"/>
          </a:p>
        </p:txBody>
      </p:sp>
    </p:spTree>
    <p:extLst>
      <p:ext uri="{BB962C8B-B14F-4D97-AF65-F5344CB8AC3E}">
        <p14:creationId xmlns:p14="http://schemas.microsoft.com/office/powerpoint/2010/main" val="2597649218"/>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fontScale="90000"/>
          </a:bodyPr>
          <a:lstStyle/>
          <a:p>
            <a:pPr fontAlgn="auto">
              <a:spcAft>
                <a:spcPts val="0"/>
              </a:spcAft>
              <a:defRPr/>
            </a:pPr>
            <a:r>
              <a:rPr lang="en-US" altLang="en-US" sz="3200" b="1" dirty="0" smtClean="0">
                <a:solidFill>
                  <a:schemeClr val="tx1">
                    <a:lumMod val="75000"/>
                    <a:lumOff val="25000"/>
                  </a:schemeClr>
                </a:solidFill>
              </a:rPr>
              <a:t/>
            </a:r>
            <a:br>
              <a:rPr lang="en-US" altLang="en-US" sz="3200" b="1" dirty="0" smtClean="0">
                <a:solidFill>
                  <a:schemeClr val="tx1">
                    <a:lumMod val="75000"/>
                    <a:lumOff val="25000"/>
                  </a:schemeClr>
                </a:solidFill>
              </a:rPr>
            </a:br>
            <a:r>
              <a:rPr lang="en-US" altLang="en-US" i="1" dirty="0" smtClean="0">
                <a:solidFill>
                  <a:schemeClr val="tx1">
                    <a:lumMod val="75000"/>
                    <a:lumOff val="25000"/>
                  </a:schemeClr>
                </a:solidFill>
                <a:effectLst>
                  <a:outerShdw blurRad="38100" dist="38100" dir="2700000" algn="tl">
                    <a:srgbClr val="000000">
                      <a:alpha val="43137"/>
                    </a:srgbClr>
                  </a:outerShdw>
                </a:effectLst>
              </a:rPr>
              <a:t>Overview of the Individuals with Disabilities Education Act (IDEA)</a:t>
            </a:r>
            <a:r>
              <a:rPr lang="en-US" altLang="en-US" b="1" i="1" dirty="0" smtClean="0">
                <a:solidFill>
                  <a:schemeClr val="tx1">
                    <a:lumMod val="75000"/>
                    <a:lumOff val="25000"/>
                  </a:schemeClr>
                </a:solidFill>
                <a:effectLst>
                  <a:outerShdw blurRad="38100" dist="38100" dir="2700000" algn="tl">
                    <a:srgbClr val="000000">
                      <a:alpha val="43137"/>
                    </a:srgbClr>
                  </a:outerShdw>
                </a:effectLst>
              </a:rPr>
              <a:t/>
            </a:r>
            <a:br>
              <a:rPr lang="en-US" altLang="en-US" b="1" i="1" dirty="0" smtClean="0">
                <a:solidFill>
                  <a:schemeClr val="tx1">
                    <a:lumMod val="75000"/>
                    <a:lumOff val="25000"/>
                  </a:schemeClr>
                </a:solidFill>
                <a:effectLst>
                  <a:outerShdw blurRad="38100" dist="38100" dir="2700000" algn="tl">
                    <a:srgbClr val="000000">
                      <a:alpha val="43137"/>
                    </a:srgbClr>
                  </a:outerShdw>
                </a:effectLst>
              </a:rPr>
            </a:br>
            <a:endParaRPr lang="en-US" altLang="en-US" b="1" i="1" dirty="0" smtClean="0">
              <a:solidFill>
                <a:schemeClr val="tx1">
                  <a:lumMod val="75000"/>
                  <a:lumOff val="25000"/>
                </a:schemeClr>
              </a:solidFill>
              <a:effectLst>
                <a:outerShdw blurRad="38100" dist="38100" dir="2700000" algn="tl">
                  <a:srgbClr val="000000">
                    <a:alpha val="43137"/>
                  </a:srgbClr>
                </a:outerShdw>
              </a:effectLst>
            </a:endParaRPr>
          </a:p>
        </p:txBody>
      </p:sp>
      <p:sp>
        <p:nvSpPr>
          <p:cNvPr id="12291" name="Content Placeholder 2"/>
          <p:cNvSpPr>
            <a:spLocks noGrp="1"/>
          </p:cNvSpPr>
          <p:nvPr>
            <p:ph idx="1"/>
          </p:nvPr>
        </p:nvSpPr>
        <p:spPr/>
        <p:txBody>
          <a:bodyPr/>
          <a:lstStyle/>
          <a:p>
            <a:r>
              <a:rPr lang="en-US" altLang="en-US" smtClean="0"/>
              <a:t>The federal special education law passed in 1975, now known as the Individuals with Disabilities Education Act (IDEA)</a:t>
            </a:r>
          </a:p>
          <a:p>
            <a:r>
              <a:rPr lang="en-US" altLang="en-US" smtClean="0"/>
              <a:t>Authorized the federal government to fund up to 40 percent of the excess cost of special education</a:t>
            </a:r>
          </a:p>
          <a:p>
            <a:pPr lvl="1"/>
            <a:endParaRPr lang="en-US" altLang="en-US" smtClean="0"/>
          </a:p>
          <a:p>
            <a:pPr lvl="1"/>
            <a:endParaRPr lang="en-US" altLang="en-US" smtClean="0"/>
          </a:p>
        </p:txBody>
      </p:sp>
      <p:sp>
        <p:nvSpPr>
          <p:cNvPr id="8196"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A553495F-13DA-4180-9D4D-E4338E45FA00}" type="slidenum">
              <a:rPr lang="en-US" altLang="en-US"/>
              <a:pPr eaLnBrk="1" hangingPunct="1">
                <a:defRPr/>
              </a:pPr>
              <a:t>12</a:t>
            </a:fld>
            <a:endParaRPr lang="en-US" altLang="en-US" dirty="0"/>
          </a:p>
        </p:txBody>
      </p:sp>
    </p:spTree>
    <p:extLst>
      <p:ext uri="{BB962C8B-B14F-4D97-AF65-F5344CB8AC3E}">
        <p14:creationId xmlns:p14="http://schemas.microsoft.com/office/powerpoint/2010/main" val="3706655721"/>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fontAlgn="auto">
              <a:spcAft>
                <a:spcPts val="0"/>
              </a:spcAft>
              <a:defRPr/>
            </a:pPr>
            <a:r>
              <a:rPr lang="en-US" altLang="en-US" sz="4400" i="1" dirty="0" smtClean="0">
                <a:solidFill>
                  <a:schemeClr val="tx1">
                    <a:lumMod val="75000"/>
                    <a:lumOff val="25000"/>
                  </a:schemeClr>
                </a:solidFill>
                <a:effectLst>
                  <a:outerShdw blurRad="38100" dist="38100" dir="2700000" algn="tl">
                    <a:srgbClr val="000000">
                      <a:alpha val="43137"/>
                    </a:srgbClr>
                  </a:outerShdw>
                </a:effectLst>
              </a:rPr>
              <a:t>IDEA and IUs</a:t>
            </a:r>
          </a:p>
        </p:txBody>
      </p:sp>
      <p:sp>
        <p:nvSpPr>
          <p:cNvPr id="14339" name="Rectangle 3"/>
          <p:cNvSpPr>
            <a:spLocks noGrp="1" noChangeArrowheads="1"/>
          </p:cNvSpPr>
          <p:nvPr>
            <p:ph idx="1"/>
          </p:nvPr>
        </p:nvSpPr>
        <p:spPr>
          <a:xfrm>
            <a:off x="1600200" y="1309254"/>
            <a:ext cx="7315200" cy="4270664"/>
          </a:xfrm>
        </p:spPr>
        <p:txBody>
          <a:bodyPr/>
          <a:lstStyle/>
          <a:p>
            <a:r>
              <a:rPr lang="en-US" altLang="en-US" sz="2400" dirty="0" smtClean="0"/>
              <a:t>IUs are identified by Pennsylvania as the LEAs to the Federal Government</a:t>
            </a:r>
          </a:p>
          <a:p>
            <a:r>
              <a:rPr lang="en-US" altLang="en-US" sz="2400" dirty="0" smtClean="0"/>
              <a:t>Distributed based on project applications</a:t>
            </a:r>
          </a:p>
          <a:p>
            <a:pPr lvl="1"/>
            <a:r>
              <a:rPr lang="en-US" altLang="en-US" sz="2400" dirty="0" smtClean="0"/>
              <a:t>Direct IU services</a:t>
            </a:r>
          </a:p>
          <a:p>
            <a:pPr lvl="1"/>
            <a:r>
              <a:rPr lang="en-US" altLang="en-US" sz="2400" dirty="0" smtClean="0"/>
              <a:t>Pass through to districts</a:t>
            </a:r>
          </a:p>
          <a:p>
            <a:pPr lvl="1"/>
            <a:r>
              <a:rPr lang="en-US" altLang="en-US" sz="2400" dirty="0" smtClean="0"/>
              <a:t>Recently added Equitable Participation for Non Public schools</a:t>
            </a:r>
          </a:p>
          <a:p>
            <a:pPr lvl="1"/>
            <a:r>
              <a:rPr lang="en-US" altLang="en-US" sz="2400" dirty="0" smtClean="0"/>
              <a:t>Coordinated Early Intervening Services</a:t>
            </a:r>
          </a:p>
          <a:p>
            <a:r>
              <a:rPr lang="en-US" altLang="en-US" sz="2400" dirty="0" smtClean="0"/>
              <a:t>Every IU has differences – this presentation is meant as an overview – check with your IU for specifics</a:t>
            </a:r>
          </a:p>
          <a:p>
            <a:endParaRPr lang="en-US" altLang="en-US" dirty="0" smtClean="0"/>
          </a:p>
          <a:p>
            <a:pPr lvl="1"/>
            <a:endParaRPr lang="en-US" altLang="en-US" dirty="0" smtClean="0"/>
          </a:p>
          <a:p>
            <a:pPr lvl="1"/>
            <a:endParaRPr lang="en-US" altLang="en-US" dirty="0" smtClean="0"/>
          </a:p>
        </p:txBody>
      </p:sp>
      <p:sp>
        <p:nvSpPr>
          <p:cNvPr id="9220"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A4EAAD22-304D-47C6-93C7-F0EDA306CB44}" type="slidenum">
              <a:rPr lang="en-US" altLang="en-US"/>
              <a:pPr eaLnBrk="1" hangingPunct="1">
                <a:defRPr/>
              </a:pPr>
              <a:t>13</a:t>
            </a:fld>
            <a:endParaRPr lang="en-US" altLang="en-US" dirty="0"/>
          </a:p>
        </p:txBody>
      </p:sp>
    </p:spTree>
    <p:extLst>
      <p:ext uri="{BB962C8B-B14F-4D97-AF65-F5344CB8AC3E}">
        <p14:creationId xmlns:p14="http://schemas.microsoft.com/office/powerpoint/2010/main" val="4113121493"/>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lIns="92075" tIns="46038" rIns="92075" bIns="46038"/>
          <a:lstStyle/>
          <a:p>
            <a:pPr fontAlgn="auto">
              <a:spcAft>
                <a:spcPts val="0"/>
              </a:spcAft>
              <a:defRPr/>
            </a:pPr>
            <a:r>
              <a:rPr lang="en-US" altLang="en-US" sz="4400" i="1" dirty="0" smtClean="0">
                <a:solidFill>
                  <a:schemeClr val="tx1">
                    <a:lumMod val="75000"/>
                    <a:lumOff val="25000"/>
                  </a:schemeClr>
                </a:solidFill>
                <a:effectLst>
                  <a:outerShdw blurRad="38100" dist="38100" dir="2700000" algn="tl">
                    <a:srgbClr val="000000">
                      <a:alpha val="43137"/>
                    </a:srgbClr>
                  </a:outerShdw>
                </a:effectLst>
              </a:rPr>
              <a:t>Components of IDEA</a:t>
            </a:r>
          </a:p>
        </p:txBody>
      </p:sp>
      <p:sp>
        <p:nvSpPr>
          <p:cNvPr id="16387" name="Rectangle 3"/>
          <p:cNvSpPr>
            <a:spLocks noGrp="1" noChangeArrowheads="1"/>
          </p:cNvSpPr>
          <p:nvPr>
            <p:ph idx="1"/>
          </p:nvPr>
        </p:nvSpPr>
        <p:spPr/>
        <p:txBody>
          <a:bodyPr lIns="92075" tIns="46038" rIns="92075" bIns="46038"/>
          <a:lstStyle/>
          <a:p>
            <a:r>
              <a:rPr lang="en-US" altLang="en-US" smtClean="0"/>
              <a:t>Component I – Preschool (IU)</a:t>
            </a:r>
          </a:p>
          <a:p>
            <a:r>
              <a:rPr lang="en-US" altLang="en-US" smtClean="0"/>
              <a:t>Component II – TAC (IU) – Training and Consultation</a:t>
            </a:r>
          </a:p>
          <a:p>
            <a:r>
              <a:rPr lang="en-US" altLang="en-US" smtClean="0"/>
              <a:t>Component III - Purchased Services from Districts (Pass Through Funds)</a:t>
            </a:r>
          </a:p>
          <a:p>
            <a:pPr>
              <a:buFont typeface="Wingdings" panose="05000000000000000000" pitchFamily="2" charset="2"/>
              <a:buNone/>
            </a:pPr>
            <a:endParaRPr lang="en-US" altLang="en-US" smtClean="0"/>
          </a:p>
        </p:txBody>
      </p:sp>
      <p:sp>
        <p:nvSpPr>
          <p:cNvPr id="10244"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A46549EA-99C2-4531-9215-D7942E8B9ABD}" type="slidenum">
              <a:rPr lang="en-US" altLang="en-US"/>
              <a:pPr eaLnBrk="1" hangingPunct="1">
                <a:defRPr/>
              </a:pPr>
              <a:t>14</a:t>
            </a:fld>
            <a:endParaRPr lang="en-US" altLang="en-US" dirty="0"/>
          </a:p>
        </p:txBody>
      </p:sp>
    </p:spTree>
    <p:extLst>
      <p:ext uri="{BB962C8B-B14F-4D97-AF65-F5344CB8AC3E}">
        <p14:creationId xmlns:p14="http://schemas.microsoft.com/office/powerpoint/2010/main" val="3204479261"/>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lIns="92075" tIns="46038" rIns="92075" bIns="46038"/>
          <a:lstStyle/>
          <a:p>
            <a:pPr fontAlgn="auto">
              <a:spcAft>
                <a:spcPts val="0"/>
              </a:spcAft>
              <a:defRPr/>
            </a:pPr>
            <a:r>
              <a:rPr lang="en-US" altLang="en-US" sz="4400" i="1" dirty="0" smtClean="0">
                <a:solidFill>
                  <a:schemeClr val="tx1">
                    <a:lumMod val="75000"/>
                    <a:lumOff val="25000"/>
                  </a:schemeClr>
                </a:solidFill>
                <a:effectLst>
                  <a:outerShdw blurRad="38100" dist="38100" dir="2700000" algn="tl">
                    <a:srgbClr val="000000">
                      <a:alpha val="43137"/>
                    </a:srgbClr>
                  </a:outerShdw>
                </a:effectLst>
              </a:rPr>
              <a:t>Component I </a:t>
            </a:r>
            <a:br>
              <a:rPr lang="en-US" altLang="en-US" sz="4400" i="1" dirty="0" smtClean="0">
                <a:solidFill>
                  <a:schemeClr val="tx1">
                    <a:lumMod val="75000"/>
                    <a:lumOff val="25000"/>
                  </a:schemeClr>
                </a:solidFill>
                <a:effectLst>
                  <a:outerShdw blurRad="38100" dist="38100" dir="2700000" algn="tl">
                    <a:srgbClr val="000000">
                      <a:alpha val="43137"/>
                    </a:srgbClr>
                  </a:outerShdw>
                </a:effectLst>
              </a:rPr>
            </a:br>
            <a:r>
              <a:rPr lang="en-US" altLang="en-US" sz="4400" i="1" dirty="0" smtClean="0">
                <a:solidFill>
                  <a:schemeClr val="tx1">
                    <a:lumMod val="75000"/>
                    <a:lumOff val="25000"/>
                  </a:schemeClr>
                </a:solidFill>
                <a:effectLst>
                  <a:outerShdw blurRad="38100" dist="38100" dir="2700000" algn="tl">
                    <a:srgbClr val="000000">
                      <a:alpha val="43137"/>
                    </a:srgbClr>
                  </a:outerShdw>
                </a:effectLst>
              </a:rPr>
              <a:t>(IU expenditures)</a:t>
            </a:r>
          </a:p>
        </p:txBody>
      </p:sp>
      <p:sp>
        <p:nvSpPr>
          <p:cNvPr id="18435" name="Rectangle 3"/>
          <p:cNvSpPr>
            <a:spLocks noGrp="1" noChangeArrowheads="1"/>
          </p:cNvSpPr>
          <p:nvPr>
            <p:ph idx="1"/>
          </p:nvPr>
        </p:nvSpPr>
        <p:spPr/>
        <p:txBody>
          <a:bodyPr lIns="92075" tIns="46038" rIns="92075" bIns="46038"/>
          <a:lstStyle/>
          <a:p>
            <a:endParaRPr lang="en-US" altLang="en-US" smtClean="0"/>
          </a:p>
          <a:p>
            <a:r>
              <a:rPr lang="en-US" altLang="en-US" smtClean="0"/>
              <a:t>Deals with Preschool Needs </a:t>
            </a:r>
          </a:p>
          <a:p>
            <a:endParaRPr lang="en-US" altLang="en-US" smtClean="0"/>
          </a:p>
          <a:p>
            <a:r>
              <a:rPr lang="en-US" altLang="en-US" smtClean="0"/>
              <a:t>Part of the Early Intervention funding</a:t>
            </a:r>
          </a:p>
        </p:txBody>
      </p:sp>
      <p:sp>
        <p:nvSpPr>
          <p:cNvPr id="11268"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7FFC5571-792A-4B55-93B8-0D0C400CA2CE}" type="slidenum">
              <a:rPr lang="en-US" altLang="en-US"/>
              <a:pPr eaLnBrk="1" hangingPunct="1">
                <a:defRPr/>
              </a:pPr>
              <a:t>15</a:t>
            </a:fld>
            <a:endParaRPr lang="en-US" altLang="en-US" dirty="0"/>
          </a:p>
        </p:txBody>
      </p:sp>
    </p:spTree>
    <p:extLst>
      <p:ext uri="{BB962C8B-B14F-4D97-AF65-F5344CB8AC3E}">
        <p14:creationId xmlns:p14="http://schemas.microsoft.com/office/powerpoint/2010/main" val="1282283716"/>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lIns="92075" tIns="46038" rIns="92075" bIns="46038"/>
          <a:lstStyle/>
          <a:p>
            <a:pPr fontAlgn="auto">
              <a:spcAft>
                <a:spcPts val="0"/>
              </a:spcAft>
              <a:defRPr/>
            </a:pPr>
            <a:r>
              <a:rPr lang="en-US" altLang="en-US" sz="4400" i="1" dirty="0" smtClean="0">
                <a:solidFill>
                  <a:schemeClr val="tx1">
                    <a:lumMod val="75000"/>
                    <a:lumOff val="25000"/>
                  </a:schemeClr>
                </a:solidFill>
                <a:effectLst>
                  <a:outerShdw blurRad="38100" dist="38100" dir="2700000" algn="tl">
                    <a:srgbClr val="000000">
                      <a:alpha val="43137"/>
                    </a:srgbClr>
                  </a:outerShdw>
                </a:effectLst>
              </a:rPr>
              <a:t>Component II </a:t>
            </a:r>
            <a:br>
              <a:rPr lang="en-US" altLang="en-US" sz="4400" i="1" dirty="0" smtClean="0">
                <a:solidFill>
                  <a:schemeClr val="tx1">
                    <a:lumMod val="75000"/>
                    <a:lumOff val="25000"/>
                  </a:schemeClr>
                </a:solidFill>
                <a:effectLst>
                  <a:outerShdw blurRad="38100" dist="38100" dir="2700000" algn="tl">
                    <a:srgbClr val="000000">
                      <a:alpha val="43137"/>
                    </a:srgbClr>
                  </a:outerShdw>
                </a:effectLst>
              </a:rPr>
            </a:br>
            <a:r>
              <a:rPr lang="en-US" altLang="en-US" sz="4400" i="1" dirty="0" smtClean="0">
                <a:solidFill>
                  <a:schemeClr val="tx1">
                    <a:lumMod val="75000"/>
                    <a:lumOff val="25000"/>
                  </a:schemeClr>
                </a:solidFill>
                <a:effectLst>
                  <a:outerShdw blurRad="38100" dist="38100" dir="2700000" algn="tl">
                    <a:srgbClr val="000000">
                      <a:alpha val="43137"/>
                    </a:srgbClr>
                  </a:outerShdw>
                </a:effectLst>
              </a:rPr>
              <a:t>(IU expenditures)</a:t>
            </a:r>
          </a:p>
        </p:txBody>
      </p:sp>
      <p:sp>
        <p:nvSpPr>
          <p:cNvPr id="20483" name="Rectangle 3"/>
          <p:cNvSpPr>
            <a:spLocks noGrp="1" noChangeArrowheads="1"/>
          </p:cNvSpPr>
          <p:nvPr>
            <p:ph idx="1"/>
          </p:nvPr>
        </p:nvSpPr>
        <p:spPr>
          <a:xfrm>
            <a:off x="1371600" y="1676400"/>
            <a:ext cx="7315200" cy="4121727"/>
          </a:xfrm>
        </p:spPr>
        <p:txBody>
          <a:bodyPr lIns="92075" tIns="46038" rIns="92075" bIns="46038"/>
          <a:lstStyle/>
          <a:p>
            <a:r>
              <a:rPr lang="en-US" altLang="en-US" smtClean="0"/>
              <a:t>Reading and Early Literacy</a:t>
            </a:r>
          </a:p>
          <a:p>
            <a:r>
              <a:rPr lang="en-US" altLang="en-US" smtClean="0"/>
              <a:t>Autism</a:t>
            </a:r>
          </a:p>
          <a:p>
            <a:r>
              <a:rPr lang="en-US" altLang="en-US" smtClean="0"/>
              <a:t>Inclusive Practices</a:t>
            </a:r>
          </a:p>
          <a:p>
            <a:r>
              <a:rPr lang="en-US" altLang="en-US" smtClean="0"/>
              <a:t>Behavior Support</a:t>
            </a:r>
          </a:p>
          <a:p>
            <a:r>
              <a:rPr lang="en-US" altLang="en-US" smtClean="0"/>
              <a:t>Assistive Technology</a:t>
            </a:r>
          </a:p>
          <a:p>
            <a:r>
              <a:rPr lang="en-US" altLang="en-US" smtClean="0"/>
              <a:t>Other</a:t>
            </a:r>
          </a:p>
          <a:p>
            <a:pPr>
              <a:buFontTx/>
              <a:buNone/>
            </a:pPr>
            <a:endParaRPr lang="en-US" altLang="en-US" smtClean="0"/>
          </a:p>
        </p:txBody>
      </p:sp>
      <p:sp>
        <p:nvSpPr>
          <p:cNvPr id="12292"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894F6C05-4F4E-4BE4-B78D-0A07C16C67CB}" type="slidenum">
              <a:rPr lang="en-US" altLang="en-US"/>
              <a:pPr eaLnBrk="1" hangingPunct="1">
                <a:defRPr/>
              </a:pPr>
              <a:t>16</a:t>
            </a:fld>
            <a:endParaRPr lang="en-US" altLang="en-US" dirty="0"/>
          </a:p>
        </p:txBody>
      </p:sp>
    </p:spTree>
    <p:extLst>
      <p:ext uri="{BB962C8B-B14F-4D97-AF65-F5344CB8AC3E}">
        <p14:creationId xmlns:p14="http://schemas.microsoft.com/office/powerpoint/2010/main" val="389671498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fontAlgn="auto">
              <a:spcAft>
                <a:spcPts val="0"/>
              </a:spcAft>
              <a:defRPr/>
            </a:pPr>
            <a:r>
              <a:rPr lang="en-US" altLang="en-US" sz="4400" i="1" dirty="0" smtClean="0">
                <a:solidFill>
                  <a:schemeClr val="tx1">
                    <a:lumMod val="75000"/>
                    <a:lumOff val="25000"/>
                  </a:schemeClr>
                </a:solidFill>
                <a:effectLst>
                  <a:outerShdw blurRad="38100" dist="38100" dir="2700000" algn="tl">
                    <a:srgbClr val="000000">
                      <a:alpha val="43137"/>
                    </a:srgbClr>
                  </a:outerShdw>
                </a:effectLst>
              </a:rPr>
              <a:t>Comp III </a:t>
            </a:r>
          </a:p>
        </p:txBody>
      </p:sp>
      <p:sp>
        <p:nvSpPr>
          <p:cNvPr id="22531" name="Rectangle 3"/>
          <p:cNvSpPr>
            <a:spLocks noGrp="1" noChangeArrowheads="1"/>
          </p:cNvSpPr>
          <p:nvPr>
            <p:ph idx="1"/>
          </p:nvPr>
        </p:nvSpPr>
        <p:spPr>
          <a:xfrm>
            <a:off x="1546802" y="1711036"/>
            <a:ext cx="7139998" cy="3733800"/>
          </a:xfrm>
        </p:spPr>
        <p:txBody>
          <a:bodyPr/>
          <a:lstStyle/>
          <a:p>
            <a:r>
              <a:rPr lang="en-US" altLang="en-US" dirty="0" smtClean="0"/>
              <a:t>Pass Through Funds to Districts </a:t>
            </a:r>
          </a:p>
          <a:p>
            <a:r>
              <a:rPr lang="en-US" altLang="en-US" dirty="0" smtClean="0"/>
              <a:t>Pass Through amount is set by the state – so the IU components are the variable</a:t>
            </a:r>
          </a:p>
          <a:p>
            <a:r>
              <a:rPr lang="en-US" altLang="en-US" dirty="0" smtClean="0"/>
              <a:t>Contract is sent out yearly detailing responsibilities, allowable costs, etc.</a:t>
            </a:r>
          </a:p>
        </p:txBody>
      </p:sp>
      <p:sp>
        <p:nvSpPr>
          <p:cNvPr id="14340"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A3A3604B-18D8-4AFA-BF20-A9060756B008}" type="slidenum">
              <a:rPr lang="en-US" altLang="en-US"/>
              <a:pPr eaLnBrk="1" hangingPunct="1">
                <a:defRPr/>
              </a:pPr>
              <a:t>17</a:t>
            </a:fld>
            <a:endParaRPr lang="en-US" altLang="en-US" dirty="0"/>
          </a:p>
        </p:txBody>
      </p:sp>
    </p:spTree>
    <p:extLst>
      <p:ext uri="{BB962C8B-B14F-4D97-AF65-F5344CB8AC3E}">
        <p14:creationId xmlns:p14="http://schemas.microsoft.com/office/powerpoint/2010/main" val="680519329"/>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4400" i="1" dirty="0">
                <a:solidFill>
                  <a:schemeClr val="tx1">
                    <a:lumMod val="75000"/>
                    <a:lumOff val="25000"/>
                  </a:schemeClr>
                </a:solidFill>
                <a:effectLst>
                  <a:outerShdw blurRad="38100" dist="38100" dir="2700000" algn="tl">
                    <a:srgbClr val="000000">
                      <a:alpha val="43137"/>
                    </a:srgbClr>
                  </a:outerShdw>
                </a:effectLst>
              </a:rPr>
              <a:t>Comp III </a:t>
            </a:r>
            <a:endParaRPr lang="en-US" sz="44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altLang="en-US" dirty="0"/>
              <a:t>Has each district’s estimated revenue</a:t>
            </a:r>
          </a:p>
          <a:p>
            <a:r>
              <a:rPr lang="en-US" altLang="en-US" dirty="0"/>
              <a:t>Funds released with an invoice from the district</a:t>
            </a:r>
          </a:p>
          <a:p>
            <a:pPr lvl="1"/>
            <a:r>
              <a:rPr lang="en-US" altLang="en-US" dirty="0"/>
              <a:t>Includes services listed as allowable for IU’s</a:t>
            </a:r>
          </a:p>
          <a:p>
            <a:pPr lvl="1"/>
            <a:r>
              <a:rPr lang="en-US" altLang="en-US" dirty="0"/>
              <a:t>ESY</a:t>
            </a:r>
          </a:p>
          <a:p>
            <a:pPr lvl="1"/>
            <a:r>
              <a:rPr lang="en-US" altLang="en-US" dirty="0"/>
              <a:t>IU contracted expenses</a:t>
            </a:r>
          </a:p>
          <a:p>
            <a:pPr lvl="2"/>
            <a:r>
              <a:rPr lang="en-US" altLang="en-US" dirty="0"/>
              <a:t>Watch that “regular” Alt </a:t>
            </a:r>
            <a:r>
              <a:rPr lang="en-US" altLang="en-US" dirty="0" err="1"/>
              <a:t>ed</a:t>
            </a:r>
            <a:r>
              <a:rPr lang="en-US" altLang="en-US" dirty="0"/>
              <a:t> expenses are not included  </a:t>
            </a:r>
          </a:p>
          <a:p>
            <a:endParaRPr lang="en-US" dirty="0"/>
          </a:p>
        </p:txBody>
      </p:sp>
      <p:sp>
        <p:nvSpPr>
          <p:cNvPr id="4" name="Slide Number Placeholder 3"/>
          <p:cNvSpPr>
            <a:spLocks noGrp="1"/>
          </p:cNvSpPr>
          <p:nvPr>
            <p:ph type="sldNum" sz="quarter" idx="12"/>
          </p:nvPr>
        </p:nvSpPr>
        <p:spPr/>
        <p:txBody>
          <a:bodyPr/>
          <a:lstStyle/>
          <a:p>
            <a:fld id="{03C5250F-F06C-48FA-8573-907B51CE684F}" type="slidenum">
              <a:rPr lang="en-US" smtClean="0"/>
              <a:t>18</a:t>
            </a:fld>
            <a:endParaRPr lang="en-US"/>
          </a:p>
        </p:txBody>
      </p:sp>
    </p:spTree>
    <p:extLst>
      <p:ext uri="{BB962C8B-B14F-4D97-AF65-F5344CB8AC3E}">
        <p14:creationId xmlns:p14="http://schemas.microsoft.com/office/powerpoint/2010/main" val="664748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pPr fontAlgn="auto">
              <a:spcAft>
                <a:spcPts val="0"/>
              </a:spcAft>
              <a:defRPr/>
            </a:pPr>
            <a:r>
              <a:rPr lang="en-US" altLang="en-US" sz="4400" i="1" dirty="0" smtClean="0">
                <a:solidFill>
                  <a:schemeClr val="tx1">
                    <a:lumMod val="75000"/>
                    <a:lumOff val="25000"/>
                  </a:schemeClr>
                </a:solidFill>
                <a:effectLst>
                  <a:outerShdw blurRad="38100" dist="38100" dir="2700000" algn="tl">
                    <a:srgbClr val="000000">
                      <a:alpha val="43137"/>
                    </a:srgbClr>
                  </a:outerShdw>
                </a:effectLst>
              </a:rPr>
              <a:t>Variables of Pass Through</a:t>
            </a:r>
          </a:p>
        </p:txBody>
      </p:sp>
      <p:sp>
        <p:nvSpPr>
          <p:cNvPr id="26627" name="Rectangle 3"/>
          <p:cNvSpPr>
            <a:spLocks noGrp="1" noChangeArrowheads="1"/>
          </p:cNvSpPr>
          <p:nvPr>
            <p:ph idx="1"/>
          </p:nvPr>
        </p:nvSpPr>
        <p:spPr/>
        <p:txBody>
          <a:bodyPr rtlCol="0">
            <a:normAutofit/>
          </a:bodyPr>
          <a:lstStyle/>
          <a:p>
            <a:pPr marL="91440" indent="-91440" fontAlgn="auto">
              <a:defRPr/>
            </a:pPr>
            <a:r>
              <a:rPr lang="en-US" dirty="0" smtClean="0">
                <a:solidFill>
                  <a:schemeClr val="tx1">
                    <a:lumMod val="75000"/>
                    <a:lumOff val="25000"/>
                  </a:schemeClr>
                </a:solidFill>
              </a:rPr>
              <a:t>Based on 12/1 child count</a:t>
            </a:r>
          </a:p>
          <a:p>
            <a:pPr marL="384048" lvl="1" indent="-182880" fontAlgn="auto">
              <a:defRPr/>
            </a:pPr>
            <a:r>
              <a:rPr lang="en-US" dirty="0" smtClean="0">
                <a:solidFill>
                  <a:schemeClr val="tx1">
                    <a:lumMod val="75000"/>
                    <a:lumOff val="25000"/>
                  </a:schemeClr>
                </a:solidFill>
              </a:rPr>
              <a:t>Pennsylvania's 12/1 count</a:t>
            </a:r>
          </a:p>
          <a:p>
            <a:pPr marL="384048" lvl="1" indent="-182880" fontAlgn="auto">
              <a:defRPr/>
            </a:pPr>
            <a:r>
              <a:rPr lang="en-US" dirty="0" smtClean="0">
                <a:solidFill>
                  <a:schemeClr val="tx1">
                    <a:lumMod val="75000"/>
                    <a:lumOff val="25000"/>
                  </a:schemeClr>
                </a:solidFill>
              </a:rPr>
              <a:t>Your weighted average count</a:t>
            </a:r>
          </a:p>
          <a:p>
            <a:pPr marL="91440" indent="-91440" fontAlgn="auto">
              <a:defRPr/>
            </a:pPr>
            <a:r>
              <a:rPr lang="en-US" dirty="0" smtClean="0">
                <a:solidFill>
                  <a:schemeClr val="tx1">
                    <a:lumMod val="75000"/>
                    <a:lumOff val="25000"/>
                  </a:schemeClr>
                </a:solidFill>
              </a:rPr>
              <a:t>ESY expenses (IU class) </a:t>
            </a:r>
          </a:p>
          <a:p>
            <a:pPr marL="457200" lvl="1" indent="0" fontAlgn="auto">
              <a:buFontTx/>
              <a:buNone/>
              <a:defRPr/>
            </a:pPr>
            <a:endParaRPr lang="en-US" dirty="0" smtClean="0">
              <a:solidFill>
                <a:schemeClr val="tx1">
                  <a:lumMod val="75000"/>
                  <a:lumOff val="25000"/>
                </a:schemeClr>
              </a:solidFill>
            </a:endParaRPr>
          </a:p>
          <a:p>
            <a:pPr marL="0" indent="0" fontAlgn="auto">
              <a:buFont typeface="Wingdings" panose="05000000000000000000" pitchFamily="2" charset="2"/>
              <a:buNone/>
              <a:defRPr/>
            </a:pPr>
            <a:endParaRPr lang="en-US" dirty="0" smtClean="0">
              <a:solidFill>
                <a:schemeClr val="tx1">
                  <a:lumMod val="75000"/>
                  <a:lumOff val="25000"/>
                </a:schemeClr>
              </a:solidFill>
            </a:endParaRPr>
          </a:p>
          <a:p>
            <a:pPr marL="384048" lvl="1" indent="-182880" fontAlgn="auto">
              <a:defRPr/>
            </a:pPr>
            <a:endParaRPr lang="en-US" dirty="0" smtClean="0">
              <a:solidFill>
                <a:schemeClr val="tx1">
                  <a:lumMod val="75000"/>
                  <a:lumOff val="25000"/>
                </a:schemeClr>
              </a:solidFill>
            </a:endParaRPr>
          </a:p>
        </p:txBody>
      </p:sp>
      <p:sp>
        <p:nvSpPr>
          <p:cNvPr id="2458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23C48AD-F896-4A1C-9547-A6CA950DBF8E}" type="datetime1">
              <a:rPr lang="en-US" altLang="en-US" sz="900">
                <a:solidFill>
                  <a:srgbClr val="FFFFFF"/>
                </a:solidFill>
              </a:rPr>
              <a:pPr/>
              <a:t>8/14/2014</a:t>
            </a:fld>
            <a:endParaRPr lang="en-US" altLang="en-US" sz="900">
              <a:solidFill>
                <a:srgbClr val="FFFFFF"/>
              </a:solidFill>
            </a:endParaRPr>
          </a:p>
        </p:txBody>
      </p:sp>
    </p:spTree>
    <p:extLst>
      <p:ext uri="{BB962C8B-B14F-4D97-AF65-F5344CB8AC3E}">
        <p14:creationId xmlns:p14="http://schemas.microsoft.com/office/powerpoint/2010/main" val="42390682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2936" y="365126"/>
            <a:ext cx="7013864" cy="1325563"/>
          </a:xfrm>
        </p:spPr>
        <p:txBody>
          <a:bodyPr rtlCol="0">
            <a:normAutofit/>
          </a:bodyPr>
          <a:lstStyle/>
          <a:p>
            <a:pPr algn="ctr" eaLnBrk="1" fontAlgn="auto" hangingPunct="1">
              <a:spcAft>
                <a:spcPts val="0"/>
              </a:spcAft>
              <a:defRPr/>
            </a:pPr>
            <a:r>
              <a:rPr lang="en-US" sz="3600" i="1" dirty="0" smtClean="0">
                <a:effectLst>
                  <a:outerShdw blurRad="38100" dist="38100" dir="2700000" algn="tl">
                    <a:srgbClr val="000000">
                      <a:alpha val="43137"/>
                    </a:srgbClr>
                  </a:outerShdw>
                </a:effectLst>
              </a:rPr>
              <a:t>Welcome to FYI </a:t>
            </a:r>
            <a:endParaRPr lang="en-US" sz="36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935182" y="1690689"/>
            <a:ext cx="7315200" cy="4267200"/>
          </a:xfrm>
        </p:spPr>
        <p:txBody>
          <a:bodyPr rtlCol="0">
            <a:normAutofit fontScale="92500" lnSpcReduction="10000"/>
          </a:bodyPr>
          <a:lstStyle/>
          <a:p>
            <a:pPr eaLnBrk="1" fontAlgn="auto" hangingPunct="1">
              <a:spcAft>
                <a:spcPts val="0"/>
              </a:spcAft>
              <a:defRPr/>
            </a:pPr>
            <a:r>
              <a:rPr lang="en-US" dirty="0" smtClean="0"/>
              <a:t>Our Intent and Purpose</a:t>
            </a:r>
          </a:p>
          <a:p>
            <a:pPr lvl="1" eaLnBrk="1" fontAlgn="auto" hangingPunct="1">
              <a:spcAft>
                <a:spcPts val="0"/>
              </a:spcAft>
              <a:defRPr/>
            </a:pPr>
            <a:r>
              <a:rPr lang="en-US" dirty="0" smtClean="0"/>
              <a:t>Strategic Plan Outreach and Mentorship Effort for New and Newer PASBO Members in all aspects of School Business Management </a:t>
            </a:r>
          </a:p>
          <a:p>
            <a:pPr lvl="1" eaLnBrk="1" fontAlgn="auto" hangingPunct="1">
              <a:spcAft>
                <a:spcPts val="0"/>
              </a:spcAft>
              <a:defRPr/>
            </a:pPr>
            <a:r>
              <a:rPr lang="en-US" dirty="0" smtClean="0"/>
              <a:t>Use PASBO Experts to Help New Entrants</a:t>
            </a:r>
          </a:p>
          <a:p>
            <a:pPr lvl="1" eaLnBrk="1" fontAlgn="auto" hangingPunct="1">
              <a:spcAft>
                <a:spcPts val="0"/>
              </a:spcAft>
              <a:defRPr/>
            </a:pPr>
            <a:r>
              <a:rPr lang="en-US" dirty="0" smtClean="0"/>
              <a:t>Continuing Series</a:t>
            </a:r>
          </a:p>
          <a:p>
            <a:pPr lvl="2" eaLnBrk="1" fontAlgn="auto" hangingPunct="1">
              <a:spcAft>
                <a:spcPts val="0"/>
              </a:spcAft>
              <a:defRPr/>
            </a:pPr>
            <a:r>
              <a:rPr lang="en-US" dirty="0" smtClean="0"/>
              <a:t>Thursday, September 11, 9:00 a.m. </a:t>
            </a:r>
          </a:p>
          <a:p>
            <a:pPr lvl="2" eaLnBrk="1" fontAlgn="auto" hangingPunct="1">
              <a:spcAft>
                <a:spcPts val="0"/>
              </a:spcAft>
              <a:defRPr/>
            </a:pPr>
            <a:r>
              <a:rPr lang="en-US" dirty="0" smtClean="0"/>
              <a:t>All sessions recorded and available</a:t>
            </a:r>
          </a:p>
          <a:p>
            <a:pPr marL="914400" lvl="2" indent="0" eaLnBrk="1" fontAlgn="auto" hangingPunct="1">
              <a:spcAft>
                <a:spcPts val="0"/>
              </a:spcAft>
              <a:buNone/>
              <a:defRPr/>
            </a:pPr>
            <a:r>
              <a:rPr lang="en-US" dirty="0"/>
              <a:t> </a:t>
            </a:r>
            <a:r>
              <a:rPr lang="en-US" dirty="0" smtClean="0"/>
              <a:t>   at www.pasbo.org/FYI</a:t>
            </a:r>
            <a:endParaRPr lang="en-US" dirty="0"/>
          </a:p>
          <a:p>
            <a:pPr eaLnBrk="1" fontAlgn="auto" hangingPunct="1">
              <a:spcAft>
                <a:spcPts val="0"/>
              </a:spcAft>
              <a:defRPr/>
            </a:pPr>
            <a:r>
              <a:rPr lang="en-US" dirty="0" smtClean="0"/>
              <a:t>Who Are You?—Let’s Find Out</a:t>
            </a:r>
          </a:p>
        </p:txBody>
      </p:sp>
      <p:sp>
        <p:nvSpPr>
          <p:cNvPr id="14340"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111D59F9-B991-433A-A942-8C71163D4844}" type="slidenum">
              <a:rPr lang="en-US" sz="1200" smtClean="0">
                <a:solidFill>
                  <a:schemeClr val="bg1"/>
                </a:solidFill>
              </a:rPr>
              <a:pPr fontAlgn="base">
                <a:spcBef>
                  <a:spcPct val="0"/>
                </a:spcBef>
                <a:spcAft>
                  <a:spcPct val="0"/>
                </a:spcAft>
                <a:buFontTx/>
                <a:buNone/>
              </a:pPr>
              <a:t>2</a:t>
            </a:fld>
            <a:endParaRPr lang="en-US" sz="1200" smtClean="0">
              <a:solidFill>
                <a:schemeClr val="bg1"/>
              </a:solidFill>
            </a:endParaRPr>
          </a:p>
        </p:txBody>
      </p:sp>
      <p:pic>
        <p:nvPicPr>
          <p:cNvPr id="14341"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08700" y="3616036"/>
            <a:ext cx="3035300" cy="168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160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p:txBody>
          <a:bodyPr/>
          <a:lstStyle/>
          <a:p>
            <a:pPr fontAlgn="auto">
              <a:spcAft>
                <a:spcPts val="0"/>
              </a:spcAft>
              <a:defRPr/>
            </a:pPr>
            <a:r>
              <a:rPr lang="en-US" altLang="en-US" sz="4000" i="1" dirty="0" smtClean="0">
                <a:solidFill>
                  <a:schemeClr val="tx1">
                    <a:lumMod val="75000"/>
                    <a:lumOff val="25000"/>
                  </a:schemeClr>
                </a:solidFill>
                <a:effectLst>
                  <a:outerShdw blurRad="38100" dist="38100" dir="2700000" algn="tl">
                    <a:srgbClr val="000000">
                      <a:alpha val="43137"/>
                    </a:srgbClr>
                  </a:outerShdw>
                </a:effectLst>
              </a:rPr>
              <a:t>IU Allowable Services - Examples</a:t>
            </a:r>
          </a:p>
        </p:txBody>
      </p:sp>
      <p:sp>
        <p:nvSpPr>
          <p:cNvPr id="25603" name="Rectangle 3"/>
          <p:cNvSpPr>
            <a:spLocks noGrp="1" noChangeArrowheads="1"/>
          </p:cNvSpPr>
          <p:nvPr>
            <p:ph idx="1"/>
          </p:nvPr>
        </p:nvSpPr>
        <p:spPr/>
        <p:txBody>
          <a:bodyPr/>
          <a:lstStyle/>
          <a:p>
            <a:r>
              <a:rPr lang="en-US" altLang="en-US" smtClean="0"/>
              <a:t>ESY</a:t>
            </a:r>
          </a:p>
          <a:p>
            <a:r>
              <a:rPr lang="en-US" altLang="en-US" smtClean="0"/>
              <a:t>OT/PT</a:t>
            </a:r>
          </a:p>
          <a:p>
            <a:r>
              <a:rPr lang="en-US" altLang="en-US" smtClean="0"/>
              <a:t>Psychologist</a:t>
            </a:r>
          </a:p>
          <a:p>
            <a:r>
              <a:rPr lang="en-US" altLang="en-US" smtClean="0"/>
              <a:t>Special Ed Teachers </a:t>
            </a:r>
          </a:p>
          <a:p>
            <a:r>
              <a:rPr lang="en-US" altLang="en-US" smtClean="0"/>
              <a:t>Teacher Training Programs</a:t>
            </a:r>
          </a:p>
          <a:p>
            <a:r>
              <a:rPr lang="en-US" altLang="en-US" smtClean="0"/>
              <a:t>Speech Therapy</a:t>
            </a:r>
          </a:p>
          <a:p>
            <a:r>
              <a:rPr lang="en-US" altLang="en-US" smtClean="0"/>
              <a:t>Aides</a:t>
            </a:r>
          </a:p>
        </p:txBody>
      </p:sp>
      <p:sp>
        <p:nvSpPr>
          <p:cNvPr id="25604"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4AC51C0-4CA9-494E-92B3-836DEDF517CA}" type="datetime1">
              <a:rPr lang="en-US" altLang="en-US" sz="900">
                <a:solidFill>
                  <a:srgbClr val="FFFFFF"/>
                </a:solidFill>
              </a:rPr>
              <a:pPr/>
              <a:t>8/14/2014</a:t>
            </a:fld>
            <a:endParaRPr lang="en-US" altLang="en-US" sz="900">
              <a:solidFill>
                <a:srgbClr val="FFFFFF"/>
              </a:solidFill>
            </a:endParaRPr>
          </a:p>
        </p:txBody>
      </p:sp>
    </p:spTree>
    <p:extLst>
      <p:ext uri="{BB962C8B-B14F-4D97-AF65-F5344CB8AC3E}">
        <p14:creationId xmlns:p14="http://schemas.microsoft.com/office/powerpoint/2010/main" val="2600658253"/>
      </p:ext>
    </p:extLst>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fontAlgn="auto">
              <a:spcAft>
                <a:spcPts val="0"/>
              </a:spcAft>
              <a:defRPr/>
            </a:pPr>
            <a:r>
              <a:rPr lang="en-US" altLang="en-US" sz="4400" i="1" dirty="0" smtClean="0">
                <a:solidFill>
                  <a:schemeClr val="tx1">
                    <a:lumMod val="75000"/>
                    <a:lumOff val="25000"/>
                  </a:schemeClr>
                </a:solidFill>
                <a:effectLst>
                  <a:outerShdw blurRad="38100" dist="38100" dir="2700000" algn="tl">
                    <a:srgbClr val="000000">
                      <a:alpha val="43137"/>
                    </a:srgbClr>
                  </a:outerShdw>
                </a:effectLst>
              </a:rPr>
              <a:t>Example</a:t>
            </a:r>
          </a:p>
        </p:txBody>
      </p:sp>
      <p:sp>
        <p:nvSpPr>
          <p:cNvPr id="26627" name="Rectangle 3"/>
          <p:cNvSpPr>
            <a:spLocks noGrp="1" noChangeArrowheads="1"/>
          </p:cNvSpPr>
          <p:nvPr>
            <p:ph idx="1"/>
          </p:nvPr>
        </p:nvSpPr>
        <p:spPr/>
        <p:txBody>
          <a:bodyPr/>
          <a:lstStyle/>
          <a:p>
            <a:r>
              <a:rPr lang="en-US" altLang="en-US" smtClean="0"/>
              <a:t>Pass Through amount is $70,000</a:t>
            </a:r>
          </a:p>
          <a:p>
            <a:r>
              <a:rPr lang="en-US" altLang="en-US" smtClean="0"/>
              <a:t>Invoice</a:t>
            </a:r>
          </a:p>
          <a:p>
            <a:pPr lvl="1"/>
            <a:r>
              <a:rPr lang="en-US" altLang="en-US" smtClean="0"/>
              <a:t>Psychologist Salary $55,000</a:t>
            </a:r>
          </a:p>
          <a:p>
            <a:pPr lvl="1"/>
            <a:r>
              <a:rPr lang="en-US" altLang="en-US" smtClean="0"/>
              <a:t>Benefits $15,000</a:t>
            </a:r>
          </a:p>
        </p:txBody>
      </p:sp>
      <p:sp>
        <p:nvSpPr>
          <p:cNvPr id="15364"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01F1D815-5854-4517-9994-1B40EB8D7927}" type="slidenum">
              <a:rPr lang="en-US" altLang="en-US"/>
              <a:pPr eaLnBrk="1" hangingPunct="1">
                <a:defRPr/>
              </a:pPr>
              <a:t>21</a:t>
            </a:fld>
            <a:endParaRPr lang="en-US" altLang="en-US" dirty="0"/>
          </a:p>
        </p:txBody>
      </p:sp>
    </p:spTree>
    <p:extLst>
      <p:ext uri="{BB962C8B-B14F-4D97-AF65-F5344CB8AC3E}">
        <p14:creationId xmlns:p14="http://schemas.microsoft.com/office/powerpoint/2010/main" val="3470442472"/>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p:txBody>
          <a:bodyPr/>
          <a:lstStyle/>
          <a:p>
            <a:pPr fontAlgn="auto">
              <a:spcAft>
                <a:spcPts val="0"/>
              </a:spcAft>
              <a:defRPr/>
            </a:pPr>
            <a:r>
              <a:rPr lang="en-US" altLang="en-US" sz="4400" i="1" dirty="0" smtClean="0">
                <a:solidFill>
                  <a:schemeClr val="tx1">
                    <a:lumMod val="75000"/>
                    <a:lumOff val="25000"/>
                  </a:schemeClr>
                </a:solidFill>
                <a:effectLst>
                  <a:outerShdw blurRad="38100" dist="38100" dir="2700000" algn="tl">
                    <a:srgbClr val="000000">
                      <a:alpha val="43137"/>
                    </a:srgbClr>
                  </a:outerShdw>
                </a:effectLst>
              </a:rPr>
              <a:t>Pass Through Issues</a:t>
            </a:r>
          </a:p>
        </p:txBody>
      </p:sp>
      <p:sp>
        <p:nvSpPr>
          <p:cNvPr id="28675" name="Rectangle 3"/>
          <p:cNvSpPr>
            <a:spLocks noGrp="1" noChangeArrowheads="1"/>
          </p:cNvSpPr>
          <p:nvPr>
            <p:ph idx="1"/>
          </p:nvPr>
        </p:nvSpPr>
        <p:spPr/>
        <p:txBody>
          <a:bodyPr/>
          <a:lstStyle/>
          <a:p>
            <a:r>
              <a:rPr lang="en-US" altLang="en-US" smtClean="0"/>
              <a:t>Recently an increase in audit visibility</a:t>
            </a:r>
          </a:p>
          <a:p>
            <a:r>
              <a:rPr lang="en-US" altLang="en-US" smtClean="0"/>
              <a:t>New funds can not supplant</a:t>
            </a:r>
          </a:p>
          <a:p>
            <a:r>
              <a:rPr lang="en-US" altLang="en-US" smtClean="0"/>
              <a:t>Federal money</a:t>
            </a:r>
          </a:p>
          <a:p>
            <a:pPr lvl="1"/>
            <a:r>
              <a:rPr lang="en-US" altLang="en-US" smtClean="0"/>
              <a:t>Any employees paid are coded as “Federal”</a:t>
            </a:r>
          </a:p>
          <a:p>
            <a:pPr lvl="1"/>
            <a:r>
              <a:rPr lang="en-US" altLang="en-US" smtClean="0"/>
              <a:t>Need to coordinate with your Access biller</a:t>
            </a:r>
          </a:p>
          <a:p>
            <a:pPr lvl="2"/>
            <a:r>
              <a:rPr lang="en-US" altLang="en-US" smtClean="0"/>
              <a:t>Can’t be paid with federal money to earn federal money </a:t>
            </a:r>
          </a:p>
          <a:p>
            <a:pPr lvl="3"/>
            <a:r>
              <a:rPr lang="en-US" altLang="en-US" smtClean="0"/>
              <a:t>Use a portion of the employee??</a:t>
            </a:r>
          </a:p>
          <a:p>
            <a:endParaRPr lang="en-US" altLang="en-US" smtClean="0"/>
          </a:p>
        </p:txBody>
      </p:sp>
      <p:sp>
        <p:nvSpPr>
          <p:cNvPr id="2867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28B1CFE-0BDD-4CFD-B1BD-03318B0CBCD1}" type="datetime1">
              <a:rPr lang="en-US" altLang="en-US" sz="900">
                <a:solidFill>
                  <a:srgbClr val="FFFFFF"/>
                </a:solidFill>
              </a:rPr>
              <a:pPr/>
              <a:t>8/14/2014</a:t>
            </a:fld>
            <a:endParaRPr lang="en-US" altLang="en-US" sz="900">
              <a:solidFill>
                <a:srgbClr val="FFFFFF"/>
              </a:solidFill>
            </a:endParaRPr>
          </a:p>
        </p:txBody>
      </p:sp>
    </p:spTree>
    <p:extLst>
      <p:ext uri="{BB962C8B-B14F-4D97-AF65-F5344CB8AC3E}">
        <p14:creationId xmlns:p14="http://schemas.microsoft.com/office/powerpoint/2010/main" val="891850802"/>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2"/>
          </p:nvPr>
        </p:nvSpPr>
        <p:spPr bwMode="auto">
          <a:xfrm>
            <a:off x="7010400" y="6553200"/>
            <a:ext cx="1905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08D940F-1AD4-4085-8C4E-52DD45D9F244}" type="slidenum">
              <a:rPr lang="en-US" altLang="en-US" sz="1400">
                <a:latin typeface="Arial" panose="020B0604020202020204" pitchFamily="34" charset="0"/>
              </a:rPr>
              <a:pPr/>
              <a:t>23</a:t>
            </a:fld>
            <a:endParaRPr lang="en-US" altLang="en-US" sz="1400">
              <a:latin typeface="Arial" panose="020B0604020202020204" pitchFamily="34" charset="0"/>
            </a:endParaRPr>
          </a:p>
        </p:txBody>
      </p:sp>
      <p:sp>
        <p:nvSpPr>
          <p:cNvPr id="15362" name="Title 1"/>
          <p:cNvSpPr>
            <a:spLocks noGrp="1"/>
          </p:cNvSpPr>
          <p:nvPr>
            <p:ph type="title" idx="4294967295"/>
          </p:nvPr>
        </p:nvSpPr>
        <p:spPr>
          <a:xfrm>
            <a:off x="762000" y="274638"/>
            <a:ext cx="8028709" cy="792162"/>
          </a:xfrm>
        </p:spPr>
        <p:txBody>
          <a:bodyPr/>
          <a:lstStyle/>
          <a:p>
            <a:pPr fontAlgn="auto">
              <a:spcAft>
                <a:spcPts val="0"/>
              </a:spcAft>
              <a:defRPr/>
            </a:pPr>
            <a:r>
              <a:rPr lang="en-US" altLang="en-US" sz="4400" i="1" dirty="0" smtClean="0">
                <a:solidFill>
                  <a:schemeClr val="tx1">
                    <a:lumMod val="75000"/>
                    <a:lumOff val="25000"/>
                  </a:schemeClr>
                </a:solidFill>
                <a:effectLst>
                  <a:outerShdw blurRad="38100" dist="38100" dir="2700000" algn="tl">
                    <a:srgbClr val="000000">
                      <a:alpha val="43137"/>
                    </a:srgbClr>
                  </a:outerShdw>
                </a:effectLst>
              </a:rPr>
              <a:t>Maintenance of Effort (MoE) </a:t>
            </a:r>
          </a:p>
        </p:txBody>
      </p:sp>
      <p:sp>
        <p:nvSpPr>
          <p:cNvPr id="29700" name="Content Placeholder 2"/>
          <p:cNvSpPr>
            <a:spLocks noGrp="1"/>
          </p:cNvSpPr>
          <p:nvPr>
            <p:ph idx="4294967295"/>
          </p:nvPr>
        </p:nvSpPr>
        <p:spPr>
          <a:xfrm>
            <a:off x="1361209" y="1340427"/>
            <a:ext cx="6868391" cy="4679373"/>
          </a:xfrm>
        </p:spPr>
        <p:txBody>
          <a:bodyPr/>
          <a:lstStyle/>
          <a:p>
            <a:pPr marL="341313" indent="-341313">
              <a:lnSpc>
                <a:spcPts val="3200"/>
              </a:lnSpc>
              <a:spcBef>
                <a:spcPts val="1800"/>
              </a:spcBef>
            </a:pPr>
            <a:r>
              <a:rPr lang="en-US" altLang="en-US" dirty="0" smtClean="0"/>
              <a:t>A federal requirement that requires grant recipients and/or sub-recipients to maintain a certain level of state/local fiscal effort to be eligible for full participation in federal grant funding. </a:t>
            </a:r>
          </a:p>
          <a:p>
            <a:pPr marL="341313" indent="-341313">
              <a:lnSpc>
                <a:spcPts val="3200"/>
              </a:lnSpc>
              <a:spcBef>
                <a:spcPts val="1800"/>
              </a:spcBef>
            </a:pPr>
            <a:r>
              <a:rPr lang="en-US" altLang="en-US" dirty="0" smtClean="0"/>
              <a:t>Grant recipients or sub-recipients not meeting </a:t>
            </a:r>
            <a:r>
              <a:rPr lang="en-US" altLang="en-US" dirty="0" err="1" smtClean="0"/>
              <a:t>MoE</a:t>
            </a:r>
            <a:r>
              <a:rPr lang="en-US" altLang="en-US" dirty="0" smtClean="0"/>
              <a:t> requirements face loss of a portion of their federal funds.</a:t>
            </a:r>
            <a:r>
              <a:rPr lang="en-US" altLang="en-US" i="1" dirty="0" smtClean="0"/>
              <a:t> </a:t>
            </a:r>
            <a:endParaRPr lang="en-US" altLang="en-US" sz="2400" dirty="0" smtClean="0"/>
          </a:p>
          <a:p>
            <a:pPr marL="341313" indent="-341313" algn="ctr">
              <a:spcBef>
                <a:spcPct val="0"/>
              </a:spcBef>
              <a:buFontTx/>
              <a:buNone/>
            </a:pPr>
            <a:endParaRPr lang="en-US" altLang="en-US" dirty="0" smtClean="0"/>
          </a:p>
        </p:txBody>
      </p:sp>
    </p:spTree>
    <p:extLst>
      <p:ext uri="{BB962C8B-B14F-4D97-AF65-F5344CB8AC3E}">
        <p14:creationId xmlns:p14="http://schemas.microsoft.com/office/powerpoint/2010/main" val="3875348427"/>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2"/>
          </p:nvPr>
        </p:nvSpPr>
        <p:spPr bwMode="auto">
          <a:xfrm>
            <a:off x="7010400" y="6553200"/>
            <a:ext cx="1905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5CF40EC-D3C1-47B1-BFBA-51A7975AB8CA}" type="slidenum">
              <a:rPr lang="en-US" altLang="en-US" sz="1400">
                <a:latin typeface="Arial" panose="020B0604020202020204" pitchFamily="34" charset="0"/>
              </a:rPr>
              <a:pPr/>
              <a:t>24</a:t>
            </a:fld>
            <a:endParaRPr lang="en-US" altLang="en-US" sz="1400">
              <a:latin typeface="Arial" panose="020B0604020202020204" pitchFamily="34" charset="0"/>
            </a:endParaRPr>
          </a:p>
        </p:txBody>
      </p:sp>
      <p:sp>
        <p:nvSpPr>
          <p:cNvPr id="17410" name="Title 1"/>
          <p:cNvSpPr>
            <a:spLocks noGrp="1"/>
          </p:cNvSpPr>
          <p:nvPr>
            <p:ph type="title" idx="4294967295"/>
          </p:nvPr>
        </p:nvSpPr>
        <p:spPr>
          <a:xfrm>
            <a:off x="1579418" y="304799"/>
            <a:ext cx="6941127" cy="1347355"/>
          </a:xfrm>
        </p:spPr>
        <p:txBody>
          <a:bodyPr/>
          <a:lstStyle/>
          <a:p>
            <a:pPr fontAlgn="auto">
              <a:spcAft>
                <a:spcPts val="0"/>
              </a:spcAft>
              <a:defRPr/>
            </a:pPr>
            <a:r>
              <a:rPr lang="en-US" altLang="en-US" sz="4000" i="1" dirty="0" smtClean="0">
                <a:solidFill>
                  <a:schemeClr val="tx1">
                    <a:lumMod val="75000"/>
                    <a:lumOff val="25000"/>
                  </a:schemeClr>
                </a:solidFill>
                <a:effectLst>
                  <a:outerShdw blurRad="38100" dist="38100" dir="2700000" algn="tl">
                    <a:srgbClr val="000000">
                      <a:alpha val="43137"/>
                    </a:srgbClr>
                  </a:outerShdw>
                </a:effectLst>
              </a:rPr>
              <a:t>§300.203 - Exceptions to </a:t>
            </a:r>
            <a:r>
              <a:rPr lang="en-US" altLang="en-US" sz="4000" i="1" dirty="0" err="1" smtClean="0">
                <a:solidFill>
                  <a:schemeClr val="tx1">
                    <a:lumMod val="75000"/>
                    <a:lumOff val="25000"/>
                  </a:schemeClr>
                </a:solidFill>
                <a:effectLst>
                  <a:outerShdw blurRad="38100" dist="38100" dir="2700000" algn="tl">
                    <a:srgbClr val="000000">
                      <a:alpha val="43137"/>
                    </a:srgbClr>
                  </a:outerShdw>
                </a:effectLst>
              </a:rPr>
              <a:t>MoE</a:t>
            </a:r>
            <a:r>
              <a:rPr lang="en-US" altLang="en-US" sz="4000" i="1" dirty="0" smtClean="0">
                <a:solidFill>
                  <a:schemeClr val="tx1">
                    <a:lumMod val="75000"/>
                    <a:lumOff val="25000"/>
                  </a:schemeClr>
                </a:solidFill>
                <a:effectLst>
                  <a:outerShdw blurRad="38100" dist="38100" dir="2700000" algn="tl">
                    <a:srgbClr val="000000">
                      <a:alpha val="43137"/>
                    </a:srgbClr>
                  </a:outerShdw>
                </a:effectLst>
              </a:rPr>
              <a:t> </a:t>
            </a:r>
            <a:br>
              <a:rPr lang="en-US" altLang="en-US" sz="4000" i="1" dirty="0" smtClean="0">
                <a:solidFill>
                  <a:schemeClr val="tx1">
                    <a:lumMod val="75000"/>
                    <a:lumOff val="25000"/>
                  </a:schemeClr>
                </a:solidFill>
                <a:effectLst>
                  <a:outerShdw blurRad="38100" dist="38100" dir="2700000" algn="tl">
                    <a:srgbClr val="000000">
                      <a:alpha val="43137"/>
                    </a:srgbClr>
                  </a:outerShdw>
                </a:effectLst>
              </a:rPr>
            </a:br>
            <a:r>
              <a:rPr lang="en-US" altLang="en-US" sz="4000" i="1" dirty="0" smtClean="0">
                <a:solidFill>
                  <a:schemeClr val="tx1">
                    <a:lumMod val="75000"/>
                    <a:lumOff val="25000"/>
                  </a:schemeClr>
                </a:solidFill>
                <a:effectLst>
                  <a:outerShdw blurRad="38100" dist="38100" dir="2700000" algn="tl">
                    <a:srgbClr val="000000">
                      <a:alpha val="43137"/>
                    </a:srgbClr>
                  </a:outerShdw>
                </a:effectLst>
              </a:rPr>
              <a:t>for IDEA</a:t>
            </a:r>
          </a:p>
        </p:txBody>
      </p:sp>
      <p:sp>
        <p:nvSpPr>
          <p:cNvPr id="17411" name="Content Placeholder 2"/>
          <p:cNvSpPr>
            <a:spLocks noGrp="1"/>
          </p:cNvSpPr>
          <p:nvPr>
            <p:ph idx="4294967295"/>
          </p:nvPr>
        </p:nvSpPr>
        <p:spPr>
          <a:xfrm>
            <a:off x="1756064" y="2286000"/>
            <a:ext cx="6473536" cy="3535363"/>
          </a:xfrm>
        </p:spPr>
        <p:txBody>
          <a:bodyPr rtlCol="0">
            <a:normAutofit fontScale="25000" lnSpcReduction="20000"/>
          </a:bodyPr>
          <a:lstStyle/>
          <a:p>
            <a:pPr marL="91440" indent="-91440" fontAlgn="auto">
              <a:lnSpc>
                <a:spcPts val="3200"/>
              </a:lnSpc>
              <a:spcBef>
                <a:spcPts val="1800"/>
              </a:spcBef>
              <a:defRPr/>
            </a:pPr>
            <a:r>
              <a:rPr lang="en-US" altLang="en-US" sz="7200" dirty="0" smtClean="0">
                <a:solidFill>
                  <a:schemeClr val="tx1">
                    <a:lumMod val="75000"/>
                    <a:lumOff val="25000"/>
                  </a:schemeClr>
                </a:solidFill>
              </a:rPr>
              <a:t>The voluntary departure or departure for just cause of special education personnel.</a:t>
            </a:r>
          </a:p>
          <a:p>
            <a:pPr marL="91440" indent="-91440" fontAlgn="auto">
              <a:lnSpc>
                <a:spcPts val="3200"/>
              </a:lnSpc>
              <a:spcBef>
                <a:spcPts val="1800"/>
              </a:spcBef>
              <a:defRPr/>
            </a:pPr>
            <a:r>
              <a:rPr lang="en-US" altLang="en-US" sz="7200" dirty="0" smtClean="0">
                <a:solidFill>
                  <a:schemeClr val="tx1">
                    <a:lumMod val="75000"/>
                    <a:lumOff val="25000"/>
                  </a:schemeClr>
                </a:solidFill>
              </a:rPr>
              <a:t>Decrease in enrollment of children with disabilities.</a:t>
            </a:r>
          </a:p>
          <a:p>
            <a:pPr marL="91440" indent="-91440" fontAlgn="auto">
              <a:lnSpc>
                <a:spcPts val="3200"/>
              </a:lnSpc>
              <a:spcBef>
                <a:spcPts val="1800"/>
              </a:spcBef>
              <a:defRPr/>
            </a:pPr>
            <a:r>
              <a:rPr lang="en-US" altLang="en-US" sz="7200" dirty="0" smtClean="0">
                <a:solidFill>
                  <a:schemeClr val="tx1">
                    <a:lumMod val="75000"/>
                    <a:lumOff val="25000"/>
                  </a:schemeClr>
                </a:solidFill>
              </a:rPr>
              <a:t>A “high cost” child moves out of the district, ages out, or no longer needs the program.</a:t>
            </a:r>
          </a:p>
          <a:p>
            <a:pPr marL="91440" indent="-91440" fontAlgn="auto">
              <a:lnSpc>
                <a:spcPts val="3200"/>
              </a:lnSpc>
              <a:spcBef>
                <a:spcPts val="1800"/>
              </a:spcBef>
              <a:defRPr/>
            </a:pPr>
            <a:r>
              <a:rPr lang="en-US" altLang="en-US" sz="7200" dirty="0" smtClean="0">
                <a:solidFill>
                  <a:schemeClr val="tx1">
                    <a:lumMod val="75000"/>
                    <a:lumOff val="25000"/>
                  </a:schemeClr>
                </a:solidFill>
                <a:cs typeface="Times New Roman" panose="02020603050405020304" pitchFamily="18" charset="0"/>
              </a:rPr>
              <a:t>The assumption of cost by the high cost fund operated by the SEA. 	</a:t>
            </a:r>
            <a:r>
              <a:rPr lang="en-US" altLang="en-US" sz="2400" dirty="0" smtClean="0">
                <a:solidFill>
                  <a:schemeClr val="tx1">
                    <a:lumMod val="75000"/>
                    <a:lumOff val="25000"/>
                  </a:schemeClr>
                </a:solidFill>
                <a:cs typeface="Times New Roman" panose="02020603050405020304" pitchFamily="18" charset="0"/>
              </a:rPr>
              <a:t>			                          				</a:t>
            </a:r>
            <a:endParaRPr lang="en-US" altLang="en-US" sz="2400" dirty="0" smtClean="0">
              <a:solidFill>
                <a:schemeClr val="tx1">
                  <a:lumMod val="75000"/>
                  <a:lumOff val="25000"/>
                </a:schemeClr>
              </a:solidFill>
            </a:endParaRPr>
          </a:p>
          <a:p>
            <a:pPr marL="91440" indent="-91440" fontAlgn="auto">
              <a:lnSpc>
                <a:spcPts val="3200"/>
              </a:lnSpc>
              <a:spcBef>
                <a:spcPts val="1800"/>
              </a:spcBef>
              <a:buFontTx/>
              <a:buNone/>
              <a:defRPr/>
            </a:pPr>
            <a:r>
              <a:rPr lang="en-US" altLang="en-US" sz="2400" dirty="0" smtClean="0">
                <a:solidFill>
                  <a:schemeClr val="tx1">
                    <a:lumMod val="75000"/>
                    <a:lumOff val="25000"/>
                  </a:schemeClr>
                </a:solidFill>
              </a:rPr>
              <a:t>						</a:t>
            </a:r>
          </a:p>
        </p:txBody>
      </p:sp>
    </p:spTree>
    <p:extLst>
      <p:ext uri="{BB962C8B-B14F-4D97-AF65-F5344CB8AC3E}">
        <p14:creationId xmlns:p14="http://schemas.microsoft.com/office/powerpoint/2010/main" val="508686050"/>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2"/>
          </p:nvPr>
        </p:nvSpPr>
        <p:spPr bwMode="auto">
          <a:xfrm>
            <a:off x="7010400" y="6553200"/>
            <a:ext cx="1905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18C24EA-D8E9-4FBE-BCD6-032EBA23E70A}" type="slidenum">
              <a:rPr lang="en-US" altLang="en-US" sz="1400">
                <a:latin typeface="Arial" panose="020B0604020202020204" pitchFamily="34" charset="0"/>
              </a:rPr>
              <a:pPr/>
              <a:t>25</a:t>
            </a:fld>
            <a:endParaRPr lang="en-US" altLang="en-US" sz="1400">
              <a:latin typeface="Arial" panose="020B0604020202020204" pitchFamily="34" charset="0"/>
            </a:endParaRPr>
          </a:p>
        </p:txBody>
      </p:sp>
      <p:sp>
        <p:nvSpPr>
          <p:cNvPr id="19458" name="Title 1"/>
          <p:cNvSpPr>
            <a:spLocks noGrp="1"/>
          </p:cNvSpPr>
          <p:nvPr>
            <p:ph type="title" idx="4294967295"/>
          </p:nvPr>
        </p:nvSpPr>
        <p:spPr>
          <a:xfrm>
            <a:off x="1735282" y="304800"/>
            <a:ext cx="6826827" cy="1600200"/>
          </a:xfrm>
        </p:spPr>
        <p:txBody>
          <a:bodyPr/>
          <a:lstStyle/>
          <a:p>
            <a:pPr fontAlgn="auto">
              <a:spcAft>
                <a:spcPts val="0"/>
              </a:spcAft>
              <a:defRPr/>
            </a:pPr>
            <a:r>
              <a:rPr lang="en-US" altLang="en-US" sz="4400" i="1" dirty="0" smtClean="0">
                <a:solidFill>
                  <a:schemeClr val="tx1">
                    <a:lumMod val="75000"/>
                    <a:lumOff val="25000"/>
                  </a:schemeClr>
                </a:solidFill>
                <a:effectLst>
                  <a:outerShdw blurRad="38100" dist="38100" dir="2700000" algn="tl">
                    <a:srgbClr val="000000">
                      <a:alpha val="43137"/>
                    </a:srgbClr>
                  </a:outerShdw>
                </a:effectLst>
              </a:rPr>
              <a:t>How is MoE Compliance Determined?</a:t>
            </a:r>
          </a:p>
        </p:txBody>
      </p:sp>
      <p:sp>
        <p:nvSpPr>
          <p:cNvPr id="19459" name="Content Placeholder 2"/>
          <p:cNvSpPr>
            <a:spLocks noGrp="1"/>
          </p:cNvSpPr>
          <p:nvPr>
            <p:ph idx="4294967295"/>
          </p:nvPr>
        </p:nvSpPr>
        <p:spPr>
          <a:xfrm>
            <a:off x="2254826" y="2362201"/>
            <a:ext cx="5974773" cy="3228108"/>
          </a:xfrm>
        </p:spPr>
        <p:txBody>
          <a:bodyPr rtlCol="0">
            <a:normAutofit fontScale="32500" lnSpcReduction="20000"/>
          </a:bodyPr>
          <a:lstStyle/>
          <a:p>
            <a:pPr marL="91440" indent="-91440" fontAlgn="auto">
              <a:lnSpc>
                <a:spcPts val="3200"/>
              </a:lnSpc>
              <a:spcBef>
                <a:spcPts val="1800"/>
              </a:spcBef>
              <a:defRPr/>
            </a:pPr>
            <a:r>
              <a:rPr lang="en-US" altLang="en-US" sz="6400" dirty="0" smtClean="0">
                <a:solidFill>
                  <a:schemeClr val="tx1">
                    <a:lumMod val="75000"/>
                    <a:lumOff val="25000"/>
                  </a:schemeClr>
                </a:solidFill>
              </a:rPr>
              <a:t>Two methods are used:</a:t>
            </a:r>
          </a:p>
          <a:p>
            <a:pPr marL="1031875" lvl="1" indent="-574675" fontAlgn="auto">
              <a:lnSpc>
                <a:spcPts val="3200"/>
              </a:lnSpc>
              <a:spcBef>
                <a:spcPts val="500"/>
              </a:spcBef>
              <a:defRPr/>
            </a:pPr>
            <a:r>
              <a:rPr lang="en-US" altLang="en-US" sz="6400" dirty="0" smtClean="0">
                <a:solidFill>
                  <a:schemeClr val="tx1">
                    <a:lumMod val="75000"/>
                    <a:lumOff val="25000"/>
                  </a:schemeClr>
                </a:solidFill>
              </a:rPr>
              <a:t>Aggregated Expenditures</a:t>
            </a:r>
          </a:p>
          <a:p>
            <a:pPr marL="1031875" lvl="1" indent="-574675" fontAlgn="auto">
              <a:lnSpc>
                <a:spcPts val="3200"/>
              </a:lnSpc>
              <a:spcBef>
                <a:spcPts val="500"/>
              </a:spcBef>
              <a:defRPr/>
            </a:pPr>
            <a:r>
              <a:rPr lang="en-US" altLang="en-US" sz="6400" dirty="0" smtClean="0">
                <a:solidFill>
                  <a:schemeClr val="tx1">
                    <a:lumMod val="75000"/>
                    <a:lumOff val="25000"/>
                  </a:schemeClr>
                </a:solidFill>
              </a:rPr>
              <a:t>Per Capita Expenditures</a:t>
            </a:r>
          </a:p>
          <a:p>
            <a:pPr marL="91440" indent="-91440" fontAlgn="auto">
              <a:lnSpc>
                <a:spcPts val="3200"/>
              </a:lnSpc>
              <a:spcBef>
                <a:spcPts val="1800"/>
              </a:spcBef>
              <a:defRPr/>
            </a:pPr>
            <a:r>
              <a:rPr lang="en-US" altLang="en-US" sz="6400" dirty="0" smtClean="0">
                <a:solidFill>
                  <a:schemeClr val="tx1">
                    <a:lumMod val="75000"/>
                    <a:lumOff val="25000"/>
                  </a:schemeClr>
                </a:solidFill>
              </a:rPr>
              <a:t>Two reviews are completed:</a:t>
            </a:r>
          </a:p>
          <a:p>
            <a:pPr marL="1031875" lvl="1" indent="-574675" fontAlgn="auto">
              <a:lnSpc>
                <a:spcPts val="3200"/>
              </a:lnSpc>
              <a:spcBef>
                <a:spcPts val="500"/>
              </a:spcBef>
              <a:defRPr/>
            </a:pPr>
            <a:r>
              <a:rPr lang="en-US" altLang="en-US" sz="6400" dirty="0" smtClean="0">
                <a:solidFill>
                  <a:schemeClr val="tx1">
                    <a:lumMod val="75000"/>
                    <a:lumOff val="25000"/>
                  </a:schemeClr>
                </a:solidFill>
              </a:rPr>
              <a:t>Bureau of Special Ed Review - Budget </a:t>
            </a:r>
          </a:p>
          <a:p>
            <a:pPr marL="1031875" lvl="1" indent="-574675" fontAlgn="auto">
              <a:lnSpc>
                <a:spcPts val="3200"/>
              </a:lnSpc>
              <a:spcBef>
                <a:spcPts val="500"/>
              </a:spcBef>
              <a:defRPr/>
            </a:pPr>
            <a:r>
              <a:rPr lang="en-US" altLang="en-US" sz="6400" dirty="0" smtClean="0">
                <a:solidFill>
                  <a:schemeClr val="tx1">
                    <a:lumMod val="75000"/>
                    <a:lumOff val="25000"/>
                  </a:schemeClr>
                </a:solidFill>
              </a:rPr>
              <a:t>Local Auditor - Final Expenditures</a:t>
            </a:r>
          </a:p>
          <a:p>
            <a:pPr marL="1031875" lvl="1" indent="-574675" fontAlgn="auto">
              <a:lnSpc>
                <a:spcPts val="3200"/>
              </a:lnSpc>
              <a:spcBef>
                <a:spcPct val="0"/>
              </a:spcBef>
              <a:buFontTx/>
              <a:buNone/>
              <a:defRPr/>
            </a:pPr>
            <a:endParaRPr lang="en-US" altLang="en-US" sz="3200" dirty="0" smtClean="0">
              <a:solidFill>
                <a:schemeClr val="tx1">
                  <a:lumMod val="75000"/>
                  <a:lumOff val="25000"/>
                </a:schemeClr>
              </a:solidFill>
            </a:endParaRPr>
          </a:p>
        </p:txBody>
      </p:sp>
    </p:spTree>
    <p:extLst>
      <p:ext uri="{BB962C8B-B14F-4D97-AF65-F5344CB8AC3E}">
        <p14:creationId xmlns:p14="http://schemas.microsoft.com/office/powerpoint/2010/main" val="773040050"/>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2"/>
          </p:nvPr>
        </p:nvSpPr>
        <p:spPr bwMode="auto">
          <a:xfrm>
            <a:off x="7010400" y="6553200"/>
            <a:ext cx="1905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204230E-9DCA-437C-9F00-EE890B3BC657}" type="slidenum">
              <a:rPr lang="en-US" altLang="en-US" sz="1400">
                <a:latin typeface="Arial" panose="020B0604020202020204" pitchFamily="34" charset="0"/>
              </a:rPr>
              <a:pPr/>
              <a:t>26</a:t>
            </a:fld>
            <a:endParaRPr lang="en-US" altLang="en-US" sz="1400">
              <a:latin typeface="Arial" panose="020B0604020202020204" pitchFamily="34" charset="0"/>
            </a:endParaRPr>
          </a:p>
        </p:txBody>
      </p:sp>
      <p:sp>
        <p:nvSpPr>
          <p:cNvPr id="21506" name="Title 1"/>
          <p:cNvSpPr>
            <a:spLocks noGrp="1"/>
          </p:cNvSpPr>
          <p:nvPr>
            <p:ph type="title" idx="4294967295"/>
          </p:nvPr>
        </p:nvSpPr>
        <p:spPr>
          <a:xfrm>
            <a:off x="1756064" y="609600"/>
            <a:ext cx="7387936" cy="990600"/>
          </a:xfrm>
        </p:spPr>
        <p:txBody>
          <a:bodyPr/>
          <a:lstStyle/>
          <a:p>
            <a:pPr fontAlgn="auto">
              <a:spcAft>
                <a:spcPts val="0"/>
              </a:spcAft>
              <a:defRPr/>
            </a:pPr>
            <a:r>
              <a:rPr lang="en-US" altLang="en-US" sz="3800" dirty="0" smtClean="0">
                <a:solidFill>
                  <a:schemeClr val="tx1">
                    <a:lumMod val="75000"/>
                    <a:lumOff val="25000"/>
                  </a:schemeClr>
                </a:solidFill>
              </a:rPr>
              <a:t>§300.205 – Adjustments to Local Efforts</a:t>
            </a:r>
          </a:p>
        </p:txBody>
      </p:sp>
      <p:sp>
        <p:nvSpPr>
          <p:cNvPr id="35844" name="Content Placeholder 2"/>
          <p:cNvSpPr>
            <a:spLocks noGrp="1"/>
          </p:cNvSpPr>
          <p:nvPr>
            <p:ph idx="4294967295"/>
          </p:nvPr>
        </p:nvSpPr>
        <p:spPr>
          <a:xfrm>
            <a:off x="1246909" y="1769917"/>
            <a:ext cx="7232073" cy="3955473"/>
          </a:xfrm>
        </p:spPr>
        <p:txBody>
          <a:bodyPr/>
          <a:lstStyle/>
          <a:p>
            <a:pPr>
              <a:lnSpc>
                <a:spcPts val="3200"/>
              </a:lnSpc>
              <a:spcBef>
                <a:spcPct val="0"/>
              </a:spcBef>
            </a:pPr>
            <a:r>
              <a:rPr lang="en-US" altLang="en-US" dirty="0" smtClean="0"/>
              <a:t>The “50% rule” </a:t>
            </a:r>
          </a:p>
          <a:p>
            <a:pPr>
              <a:lnSpc>
                <a:spcPts val="3200"/>
              </a:lnSpc>
              <a:spcBef>
                <a:spcPts val="1800"/>
              </a:spcBef>
            </a:pPr>
            <a:r>
              <a:rPr lang="en-US" altLang="en-US" dirty="0" smtClean="0"/>
              <a:t>If an LEA receives an increase in its </a:t>
            </a:r>
            <a:r>
              <a:rPr lang="en-US" altLang="en-US" i="1" dirty="0" smtClean="0"/>
              <a:t>IDEA</a:t>
            </a:r>
            <a:r>
              <a:rPr lang="en-US" altLang="en-US" dirty="0" smtClean="0"/>
              <a:t> allocation from one fiscal year to the next, the LEA may reduce its </a:t>
            </a:r>
            <a:r>
              <a:rPr lang="en-US" altLang="en-US" dirty="0" err="1" smtClean="0"/>
              <a:t>MoE</a:t>
            </a:r>
            <a:r>
              <a:rPr lang="en-US" altLang="en-US" dirty="0" smtClean="0"/>
              <a:t> obligations by half of the increase.</a:t>
            </a:r>
          </a:p>
          <a:p>
            <a:pPr lvl="1">
              <a:lnSpc>
                <a:spcPts val="3200"/>
              </a:lnSpc>
              <a:spcBef>
                <a:spcPts val="1800"/>
              </a:spcBef>
            </a:pPr>
            <a:r>
              <a:rPr lang="en-US" altLang="en-US" sz="3200" b="1" dirty="0" smtClean="0"/>
              <a:t>“Freed-up funds”</a:t>
            </a:r>
            <a:r>
              <a:rPr lang="en-US" altLang="en-US" sz="3200" dirty="0" smtClean="0"/>
              <a:t> must be used to carry out activities that could be supported with funds under the </a:t>
            </a:r>
            <a:r>
              <a:rPr lang="en-US" altLang="en-US" sz="3200" i="1" dirty="0" smtClean="0"/>
              <a:t>ESEA</a:t>
            </a:r>
            <a:r>
              <a:rPr lang="en-US" altLang="en-US" sz="3200" dirty="0" smtClean="0"/>
              <a:t>.</a:t>
            </a:r>
            <a:endParaRPr lang="en-US" altLang="en-US" dirty="0" smtClean="0"/>
          </a:p>
        </p:txBody>
      </p:sp>
    </p:spTree>
    <p:extLst>
      <p:ext uri="{BB962C8B-B14F-4D97-AF65-F5344CB8AC3E}">
        <p14:creationId xmlns:p14="http://schemas.microsoft.com/office/powerpoint/2010/main" val="1777113387"/>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lIns="92075" tIns="46038" rIns="92075" bIns="46038"/>
          <a:lstStyle/>
          <a:p>
            <a:pPr fontAlgn="auto">
              <a:spcAft>
                <a:spcPts val="0"/>
              </a:spcAft>
              <a:defRPr/>
            </a:pPr>
            <a:r>
              <a:rPr lang="en-US" altLang="en-US" sz="4400" i="1" dirty="0" smtClean="0">
                <a:solidFill>
                  <a:schemeClr val="tx1">
                    <a:lumMod val="75000"/>
                    <a:lumOff val="25000"/>
                  </a:schemeClr>
                </a:solidFill>
                <a:effectLst>
                  <a:outerShdw blurRad="38100" dist="38100" dir="2700000" algn="tl">
                    <a:srgbClr val="000000">
                      <a:alpha val="43137"/>
                    </a:srgbClr>
                  </a:outerShdw>
                </a:effectLst>
              </a:rPr>
              <a:t>Account Coding</a:t>
            </a:r>
            <a:endParaRPr lang="en-US" altLang="en-US" sz="4400" i="1" dirty="0" smtClean="0">
              <a:solidFill>
                <a:schemeClr val="tx1">
                  <a:lumMod val="75000"/>
                  <a:lumOff val="25000"/>
                </a:schemeClr>
              </a:solidFill>
              <a:effectLst>
                <a:outerShdw blurRad="38100" dist="38100" dir="2700000" algn="tl">
                  <a:srgbClr val="000000">
                    <a:alpha val="43137"/>
                  </a:srgbClr>
                </a:outerShdw>
              </a:effectLst>
            </a:endParaRPr>
          </a:p>
        </p:txBody>
      </p:sp>
      <p:sp>
        <p:nvSpPr>
          <p:cNvPr id="20483" name="Rectangle 3"/>
          <p:cNvSpPr>
            <a:spLocks noGrp="1" noChangeArrowheads="1"/>
          </p:cNvSpPr>
          <p:nvPr>
            <p:ph idx="1"/>
          </p:nvPr>
        </p:nvSpPr>
        <p:spPr>
          <a:xfrm>
            <a:off x="1371600" y="1676400"/>
            <a:ext cx="7315200" cy="4121727"/>
          </a:xfrm>
        </p:spPr>
        <p:txBody>
          <a:bodyPr lIns="92075" tIns="46038" rIns="92075" bIns="46038"/>
          <a:lstStyle/>
          <a:p>
            <a:pPr>
              <a:buFontTx/>
              <a:buNone/>
            </a:pPr>
            <a:r>
              <a:rPr lang="en-US" altLang="en-US" dirty="0" smtClean="0"/>
              <a:t>School District should code IDEA revenue to function 6832.  While this appears to be a local revenue, it is not truly. It is a way for the state to not double count Federal revenue since IU’s will be reporting this revenue as Federal.  Districts should NOT use function 8512 to report, that is for IU use.</a:t>
            </a:r>
            <a:endParaRPr lang="en-US" altLang="en-US" dirty="0" smtClean="0"/>
          </a:p>
        </p:txBody>
      </p:sp>
      <p:sp>
        <p:nvSpPr>
          <p:cNvPr id="12292"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894F6C05-4F4E-4BE4-B78D-0A07C16C67CB}" type="slidenum">
              <a:rPr lang="en-US" altLang="en-US"/>
              <a:pPr eaLnBrk="1" hangingPunct="1">
                <a:defRPr/>
              </a:pPr>
              <a:t>27</a:t>
            </a:fld>
            <a:endParaRPr lang="en-US" altLang="en-US" dirty="0"/>
          </a:p>
        </p:txBody>
      </p:sp>
    </p:spTree>
    <p:extLst>
      <p:ext uri="{BB962C8B-B14F-4D97-AF65-F5344CB8AC3E}">
        <p14:creationId xmlns:p14="http://schemas.microsoft.com/office/powerpoint/2010/main" val="1337260524"/>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lIns="92075" tIns="46038" rIns="92075" bIns="46038"/>
          <a:lstStyle/>
          <a:p>
            <a:pPr fontAlgn="auto">
              <a:spcAft>
                <a:spcPts val="0"/>
              </a:spcAft>
              <a:defRPr/>
            </a:pPr>
            <a:r>
              <a:rPr lang="en-US" altLang="en-US" sz="4400" i="1" dirty="0" smtClean="0">
                <a:solidFill>
                  <a:schemeClr val="tx1">
                    <a:lumMod val="75000"/>
                    <a:lumOff val="25000"/>
                  </a:schemeClr>
                </a:solidFill>
                <a:effectLst>
                  <a:outerShdw blurRad="38100" dist="38100" dir="2700000" algn="tl">
                    <a:srgbClr val="000000">
                      <a:alpha val="43137"/>
                    </a:srgbClr>
                  </a:outerShdw>
                </a:effectLst>
              </a:rPr>
              <a:t>Account Coding</a:t>
            </a:r>
            <a:endParaRPr lang="en-US" altLang="en-US" sz="4400" i="1" dirty="0" smtClean="0">
              <a:solidFill>
                <a:schemeClr val="tx1">
                  <a:lumMod val="75000"/>
                  <a:lumOff val="25000"/>
                </a:schemeClr>
              </a:solidFill>
              <a:effectLst>
                <a:outerShdw blurRad="38100" dist="38100" dir="2700000" algn="tl">
                  <a:srgbClr val="000000">
                    <a:alpha val="43137"/>
                  </a:srgbClr>
                </a:outerShdw>
              </a:effectLst>
            </a:endParaRPr>
          </a:p>
        </p:txBody>
      </p:sp>
      <p:sp>
        <p:nvSpPr>
          <p:cNvPr id="20483" name="Rectangle 3"/>
          <p:cNvSpPr>
            <a:spLocks noGrp="1" noChangeArrowheads="1"/>
          </p:cNvSpPr>
          <p:nvPr>
            <p:ph idx="1"/>
          </p:nvPr>
        </p:nvSpPr>
        <p:spPr>
          <a:xfrm>
            <a:off x="1371600" y="1676400"/>
            <a:ext cx="7315200" cy="4121727"/>
          </a:xfrm>
        </p:spPr>
        <p:txBody>
          <a:bodyPr lIns="92075" tIns="46038" rIns="92075" bIns="46038"/>
          <a:lstStyle/>
          <a:p>
            <a:pPr>
              <a:buFontTx/>
              <a:buNone/>
            </a:pPr>
            <a:r>
              <a:rPr lang="en-US" altLang="en-US" dirty="0" smtClean="0"/>
              <a:t>Districts should report IDEA exp</a:t>
            </a:r>
            <a:r>
              <a:rPr lang="en-US" altLang="en-US" dirty="0" smtClean="0"/>
              <a:t>enses as Federal expenses on their Annual Financial Report and on quarterly wage filings for Social </a:t>
            </a:r>
            <a:r>
              <a:rPr lang="en-US" altLang="en-US" smtClean="0"/>
              <a:t>Security reimbursement.</a:t>
            </a:r>
            <a:endParaRPr lang="en-US" altLang="en-US" dirty="0" smtClean="0"/>
          </a:p>
        </p:txBody>
      </p:sp>
      <p:sp>
        <p:nvSpPr>
          <p:cNvPr id="12292" name="Slide Number Placeholder 4"/>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fld id="{894F6C05-4F4E-4BE4-B78D-0A07C16C67CB}" type="slidenum">
              <a:rPr lang="en-US" altLang="en-US"/>
              <a:pPr eaLnBrk="1" hangingPunct="1">
                <a:defRPr/>
              </a:pPr>
              <a:t>28</a:t>
            </a:fld>
            <a:endParaRPr lang="en-US" altLang="en-US" dirty="0"/>
          </a:p>
        </p:txBody>
      </p:sp>
    </p:spTree>
    <p:extLst>
      <p:ext uri="{BB962C8B-B14F-4D97-AF65-F5344CB8AC3E}">
        <p14:creationId xmlns:p14="http://schemas.microsoft.com/office/powerpoint/2010/main" val="2835284589"/>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103188"/>
            <a:ext cx="7543800" cy="576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1583544"/>
      </p:ext>
    </p:extLst>
  </p:cSld>
  <p:clrMapOvr>
    <a:masterClrMapping/>
  </p:clrMapOvr>
  <p:transition spd="slow" advClick="0" advTm="1500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4951"/>
            <a:ext cx="7886700" cy="1325563"/>
          </a:xfrm>
        </p:spPr>
        <p:txBody>
          <a:bodyPr rtlCol="0">
            <a:normAutofit/>
          </a:bodyPr>
          <a:lstStyle/>
          <a:p>
            <a:pPr eaLnBrk="1" fontAlgn="auto" hangingPunct="1">
              <a:spcAft>
                <a:spcPts val="0"/>
              </a:spcAft>
              <a:defRPr/>
            </a:pPr>
            <a:r>
              <a:rPr lang="en-US" sz="4000" i="1" dirty="0" smtClean="0">
                <a:effectLst>
                  <a:outerShdw blurRad="38100" dist="38100" dir="2700000" algn="tl">
                    <a:srgbClr val="000000">
                      <a:alpha val="43137"/>
                    </a:srgbClr>
                  </a:outerShdw>
                </a:effectLst>
              </a:rPr>
              <a:t>Today’s Agenda </a:t>
            </a:r>
            <a:endParaRPr lang="en-US" sz="4000" i="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752600" y="1330036"/>
            <a:ext cx="7266709" cy="4572000"/>
          </a:xfrm>
        </p:spPr>
        <p:txBody>
          <a:bodyPr rtlCol="0">
            <a:normAutofit fontScale="55000" lnSpcReduction="20000"/>
          </a:bodyPr>
          <a:lstStyle/>
          <a:p>
            <a:pPr marL="914400" indent="-914400">
              <a:buFont typeface="+mj-lt"/>
              <a:buAutoNum type="arabicPeriod"/>
              <a:defRPr/>
            </a:pPr>
            <a:r>
              <a:rPr lang="en-US" sz="5900" dirty="0" smtClean="0"/>
              <a:t>What's </a:t>
            </a:r>
            <a:r>
              <a:rPr lang="en-US" sz="5900" dirty="0"/>
              <a:t>Due</a:t>
            </a:r>
          </a:p>
          <a:p>
            <a:pPr lvl="1">
              <a:defRPr/>
            </a:pPr>
            <a:r>
              <a:rPr lang="en-US" sz="4200" dirty="0" smtClean="0"/>
              <a:t>Calendar </a:t>
            </a:r>
            <a:r>
              <a:rPr lang="en-US" sz="4200" dirty="0"/>
              <a:t>of State and Federal </a:t>
            </a:r>
            <a:r>
              <a:rPr lang="en-US" sz="4200" dirty="0" smtClean="0"/>
              <a:t>Reports</a:t>
            </a:r>
          </a:p>
          <a:p>
            <a:pPr marL="457200" lvl="1" indent="0">
              <a:buNone/>
              <a:defRPr/>
            </a:pPr>
            <a:endParaRPr lang="en-US" sz="3800" dirty="0"/>
          </a:p>
          <a:p>
            <a:pPr marL="914400" indent="-914400">
              <a:buFont typeface="+mj-lt"/>
              <a:buAutoNum type="arabicPeriod"/>
              <a:defRPr/>
            </a:pPr>
            <a:r>
              <a:rPr lang="en-US" sz="5900" dirty="0" smtClean="0"/>
              <a:t>From </a:t>
            </a:r>
            <a:r>
              <a:rPr lang="en-US" sz="5900" dirty="0"/>
              <a:t>the </a:t>
            </a:r>
            <a:r>
              <a:rPr lang="en-US" sz="5900" dirty="0" smtClean="0"/>
              <a:t>Experts </a:t>
            </a:r>
            <a:endParaRPr lang="en-US" sz="5900" dirty="0"/>
          </a:p>
          <a:p>
            <a:pPr lvl="1">
              <a:defRPr/>
            </a:pPr>
            <a:endParaRPr lang="en-US" sz="3800" dirty="0"/>
          </a:p>
          <a:p>
            <a:pPr marL="457200" lvl="1" indent="0">
              <a:buNone/>
              <a:defRPr/>
            </a:pPr>
            <a:endParaRPr lang="en-US" sz="3800" dirty="0"/>
          </a:p>
          <a:p>
            <a:pPr marL="742950" indent="-742950">
              <a:buFont typeface="+mj-lt"/>
              <a:buAutoNum type="arabicPeriod"/>
              <a:defRPr/>
            </a:pPr>
            <a:r>
              <a:rPr lang="en-US" sz="5900" dirty="0" smtClean="0"/>
              <a:t>PASBO </a:t>
            </a:r>
            <a:r>
              <a:rPr lang="en-US" sz="5900" dirty="0"/>
              <a:t>Tools You Can Use</a:t>
            </a:r>
          </a:p>
          <a:p>
            <a:pPr lvl="1">
              <a:defRPr/>
            </a:pPr>
            <a:r>
              <a:rPr lang="en-US" sz="3800" dirty="0" smtClean="0"/>
              <a:t>Resources </a:t>
            </a:r>
            <a:r>
              <a:rPr lang="en-US" sz="3800" dirty="0"/>
              <a:t>to Help You </a:t>
            </a:r>
          </a:p>
          <a:p>
            <a:pPr marL="1143000" lvl="1" indent="-742950">
              <a:buFont typeface="+mj-lt"/>
              <a:buAutoNum type="arabicPeriod"/>
              <a:defRPr/>
            </a:pPr>
            <a:endParaRPr lang="en-US" sz="3800" dirty="0"/>
          </a:p>
          <a:p>
            <a:pPr marL="742950" indent="-742950">
              <a:buFont typeface="+mj-lt"/>
              <a:buAutoNum type="arabicPeriod"/>
              <a:defRPr/>
            </a:pPr>
            <a:r>
              <a:rPr lang="en-US" sz="5900" dirty="0" smtClean="0"/>
              <a:t>Your </a:t>
            </a:r>
            <a:r>
              <a:rPr lang="en-US" sz="5900" dirty="0"/>
              <a:t>Questions Answered</a:t>
            </a:r>
          </a:p>
          <a:p>
            <a:pPr lvl="1">
              <a:defRPr/>
            </a:pPr>
            <a:r>
              <a:rPr lang="en-US" sz="3800" dirty="0"/>
              <a:t>An Open Forum for Your Questions About Topics Covered and Uncovered!</a:t>
            </a:r>
          </a:p>
          <a:p>
            <a:pPr eaLnBrk="1" fontAlgn="auto" hangingPunct="1">
              <a:spcAft>
                <a:spcPts val="0"/>
              </a:spcAft>
              <a:defRPr/>
            </a:pPr>
            <a:endParaRPr lang="en-US" dirty="0"/>
          </a:p>
        </p:txBody>
      </p:sp>
      <p:sp>
        <p:nvSpPr>
          <p:cNvPr id="15364"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F4830C01-439B-48CB-B1DB-C54ED066E216}" type="slidenum">
              <a:rPr lang="en-US" sz="1200" smtClean="0">
                <a:solidFill>
                  <a:schemeClr val="bg1"/>
                </a:solidFill>
              </a:rPr>
              <a:pPr fontAlgn="base">
                <a:spcBef>
                  <a:spcPct val="0"/>
                </a:spcBef>
                <a:spcAft>
                  <a:spcPct val="0"/>
                </a:spcAft>
                <a:buFontTx/>
                <a:buNone/>
              </a:pPr>
              <a:t>3</a:t>
            </a:fld>
            <a:endParaRPr lang="en-US" sz="1200" smtClean="0">
              <a:solidFill>
                <a:schemeClr val="bg1"/>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49736" y="2152015"/>
            <a:ext cx="1607128" cy="1512931"/>
          </a:xfrm>
          <a:prstGeom prst="rect">
            <a:avLst/>
          </a:prstGeom>
          <a:ln>
            <a:noFill/>
          </a:ln>
          <a:effectLst>
            <a:softEdge rad="112500"/>
          </a:effectLst>
        </p:spPr>
      </p:pic>
    </p:spTree>
    <p:extLst>
      <p:ext uri="{BB962C8B-B14F-4D97-AF65-F5344CB8AC3E}">
        <p14:creationId xmlns:p14="http://schemas.microsoft.com/office/powerpoint/2010/main" val="1985063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019800" cy="1228725"/>
          </a:xfrm>
        </p:spPr>
        <p:txBody>
          <a:bodyPr rtlCol="0">
            <a:normAutofit/>
          </a:bodyPr>
          <a:lstStyle/>
          <a:p>
            <a:pPr algn="l" eaLnBrk="1" fontAlgn="auto" hangingPunct="1">
              <a:spcAft>
                <a:spcPts val="0"/>
              </a:spcAft>
              <a:defRPr/>
            </a:pPr>
            <a:r>
              <a:rPr lang="en-US" sz="3000" dirty="0">
                <a:solidFill>
                  <a:schemeClr val="tx2"/>
                </a:solidFill>
              </a:rPr>
              <a:t>Build a Solid Foundation with </a:t>
            </a:r>
            <a:br>
              <a:rPr lang="en-US" sz="3000" dirty="0">
                <a:solidFill>
                  <a:schemeClr val="tx2"/>
                </a:solidFill>
              </a:rPr>
            </a:br>
            <a:r>
              <a:rPr lang="en-US" sz="3000" dirty="0">
                <a:solidFill>
                  <a:schemeClr val="tx2"/>
                </a:solidFill>
              </a:rPr>
              <a:t>Elements &amp; Applications Workshops</a:t>
            </a:r>
          </a:p>
        </p:txBody>
      </p:sp>
      <p:sp>
        <p:nvSpPr>
          <p:cNvPr id="7" name="TextBox 6"/>
          <p:cNvSpPr txBox="1"/>
          <p:nvPr/>
        </p:nvSpPr>
        <p:spPr>
          <a:xfrm>
            <a:off x="1818190" y="5520150"/>
            <a:ext cx="6629400" cy="369888"/>
          </a:xfrm>
          <a:prstGeom prst="rect">
            <a:avLst/>
          </a:prstGeom>
          <a:noFill/>
        </p:spPr>
        <p:txBody>
          <a:bodyPr>
            <a:spAutoFit/>
          </a:bodyPr>
          <a:lstStyle/>
          <a:p>
            <a:pPr eaLnBrk="1" fontAlgn="auto" hangingPunct="1">
              <a:spcBef>
                <a:spcPts val="0"/>
              </a:spcBef>
              <a:spcAft>
                <a:spcPts val="0"/>
              </a:spcAft>
              <a:defRPr/>
            </a:pPr>
            <a:r>
              <a:rPr lang="en-US" dirty="0">
                <a:solidFill>
                  <a:schemeClr val="accent1">
                    <a:lumMod val="50000"/>
                  </a:schemeClr>
                </a:solidFill>
                <a:latin typeface="+mn-lt"/>
              </a:rPr>
              <a:t>For a complete course listing, visit </a:t>
            </a:r>
            <a:r>
              <a:rPr lang="en-US" dirty="0">
                <a:solidFill>
                  <a:schemeClr val="accent1">
                    <a:lumMod val="50000"/>
                  </a:schemeClr>
                </a:solidFill>
                <a:latin typeface="+mn-lt"/>
                <a:hlinkClick r:id="rId2"/>
              </a:rPr>
              <a:t>http://www.pasbo.org/workshops</a:t>
            </a:r>
            <a:r>
              <a:rPr lang="en-US" dirty="0">
                <a:solidFill>
                  <a:schemeClr val="accent1">
                    <a:lumMod val="50000"/>
                  </a:schemeClr>
                </a:solidFill>
                <a:latin typeface="+mn-lt"/>
              </a:rPr>
              <a:t> </a:t>
            </a:r>
          </a:p>
        </p:txBody>
      </p:sp>
      <p:pic>
        <p:nvPicPr>
          <p:cNvPr id="3" name="Picture 2"/>
          <p:cNvPicPr>
            <a:picLocks noChangeAspect="1"/>
          </p:cNvPicPr>
          <p:nvPr/>
        </p:nvPicPr>
        <p:blipFill>
          <a:blip r:embed="rId3"/>
          <a:stretch>
            <a:fillRect/>
          </a:stretch>
        </p:blipFill>
        <p:spPr>
          <a:xfrm>
            <a:off x="1768570" y="1570452"/>
            <a:ext cx="6728643" cy="1401348"/>
          </a:xfrm>
          <a:prstGeom prst="rect">
            <a:avLst/>
          </a:prstGeom>
        </p:spPr>
      </p:pic>
      <p:pic>
        <p:nvPicPr>
          <p:cNvPr id="4" name="Picture 3"/>
          <p:cNvPicPr>
            <a:picLocks noChangeAspect="1"/>
          </p:cNvPicPr>
          <p:nvPr/>
        </p:nvPicPr>
        <p:blipFill>
          <a:blip r:embed="rId4"/>
          <a:stretch>
            <a:fillRect/>
          </a:stretch>
        </p:blipFill>
        <p:spPr>
          <a:xfrm>
            <a:off x="1676398" y="3038889"/>
            <a:ext cx="6912985" cy="2414172"/>
          </a:xfrm>
          <a:prstGeom prst="rect">
            <a:avLst/>
          </a:prstGeom>
        </p:spPr>
      </p:pic>
    </p:spTree>
    <p:extLst>
      <p:ext uri="{BB962C8B-B14F-4D97-AF65-F5344CB8AC3E}">
        <p14:creationId xmlns:p14="http://schemas.microsoft.com/office/powerpoint/2010/main" val="2671554818"/>
      </p:ext>
    </p:extLst>
  </p:cSld>
  <p:clrMapOvr>
    <a:masterClrMapping/>
  </p:clrMapOvr>
  <p:transition spd="slow" advClick="0" advTm="1500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ctrTitle"/>
          </p:nvPr>
        </p:nvSpPr>
        <p:spPr>
          <a:xfrm>
            <a:off x="1654175" y="533400"/>
            <a:ext cx="6553200" cy="795338"/>
          </a:xfrm>
        </p:spPr>
        <p:txBody>
          <a:bodyPr>
            <a:normAutofit/>
          </a:bodyPr>
          <a:lstStyle/>
          <a:p>
            <a:pPr eaLnBrk="1" hangingPunct="1"/>
            <a:r>
              <a:rPr lang="en-US" smtClean="0">
                <a:solidFill>
                  <a:schemeClr val="tx2"/>
                </a:solidFill>
              </a:rPr>
              <a:t>There’s a doc for that…</a:t>
            </a:r>
            <a:endParaRPr lang="en-US" smtClean="0"/>
          </a:p>
        </p:txBody>
      </p:sp>
      <p:sp>
        <p:nvSpPr>
          <p:cNvPr id="3" name="Subtitle 2"/>
          <p:cNvSpPr>
            <a:spLocks noGrp="1"/>
          </p:cNvSpPr>
          <p:nvPr>
            <p:ph type="subTitle" idx="1"/>
          </p:nvPr>
        </p:nvSpPr>
        <p:spPr>
          <a:xfrm>
            <a:off x="1460500" y="5465763"/>
            <a:ext cx="6942138" cy="533400"/>
          </a:xfrm>
        </p:spPr>
        <p:txBody>
          <a:bodyPr rtlCol="0">
            <a:normAutofit/>
          </a:bodyPr>
          <a:lstStyle/>
          <a:p>
            <a:pPr eaLnBrk="1" fontAlgn="auto" hangingPunct="1">
              <a:spcAft>
                <a:spcPts val="0"/>
              </a:spcAft>
              <a:defRPr/>
            </a:pPr>
            <a:r>
              <a:rPr lang="en-US" sz="2800" i="1" dirty="0" smtClean="0"/>
              <a:t>Delivering Best Practices and Good Ideas</a:t>
            </a:r>
            <a:endParaRPr lang="en-US" sz="2800" i="1" dirty="0"/>
          </a:p>
        </p:txBody>
      </p:sp>
      <p:sp>
        <p:nvSpPr>
          <p:cNvPr id="4" name="Subtitle 2"/>
          <p:cNvSpPr txBox="1">
            <a:spLocks/>
          </p:cNvSpPr>
          <p:nvPr/>
        </p:nvSpPr>
        <p:spPr>
          <a:xfrm>
            <a:off x="930275" y="4876800"/>
            <a:ext cx="8001000" cy="531813"/>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sz="2800" u="sng" dirty="0" smtClean="0">
                <a:solidFill>
                  <a:schemeClr val="tx2">
                    <a:lumMod val="60000"/>
                    <a:lumOff val="40000"/>
                  </a:schemeClr>
                </a:solidFill>
              </a:rPr>
              <a:t>www.pasboerc.org</a:t>
            </a:r>
            <a:endParaRPr lang="en-US" sz="2800" u="sng" dirty="0">
              <a:solidFill>
                <a:schemeClr val="tx2">
                  <a:lumMod val="60000"/>
                  <a:lumOff val="40000"/>
                </a:schemeClr>
              </a:solidFill>
            </a:endParaRPr>
          </a:p>
        </p:txBody>
      </p:sp>
      <p:pic>
        <p:nvPicPr>
          <p:cNvPr id="4198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82913" y="2057400"/>
            <a:ext cx="3895725"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0" name="Title 1"/>
          <p:cNvSpPr txBox="1">
            <a:spLocks/>
          </p:cNvSpPr>
          <p:nvPr/>
        </p:nvSpPr>
        <p:spPr bwMode="auto">
          <a:xfrm>
            <a:off x="1349375" y="1343025"/>
            <a:ext cx="71628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800"/>
              <a:t>at the </a:t>
            </a:r>
            <a:r>
              <a:rPr lang="en-US" sz="4000" b="1">
                <a:solidFill>
                  <a:schemeClr val="tx2"/>
                </a:solidFill>
              </a:rPr>
              <a:t>E</a:t>
            </a:r>
            <a:r>
              <a:rPr lang="en-US" sz="2800"/>
              <a:t>lectronic </a:t>
            </a:r>
            <a:r>
              <a:rPr lang="en-US" sz="4000" b="1">
                <a:solidFill>
                  <a:schemeClr val="tx2"/>
                </a:solidFill>
              </a:rPr>
              <a:t>R</a:t>
            </a:r>
            <a:r>
              <a:rPr lang="en-US" sz="2800"/>
              <a:t>esource </a:t>
            </a:r>
            <a:r>
              <a:rPr lang="en-US" sz="4000" b="1">
                <a:solidFill>
                  <a:schemeClr val="tx2"/>
                </a:solidFill>
              </a:rPr>
              <a:t>C</a:t>
            </a:r>
            <a:r>
              <a:rPr lang="en-US" sz="2800"/>
              <a:t>enter</a:t>
            </a:r>
          </a:p>
        </p:txBody>
      </p:sp>
      <p:sp>
        <p:nvSpPr>
          <p:cNvPr id="41991" name="Title 1"/>
          <p:cNvSpPr txBox="1">
            <a:spLocks/>
          </p:cNvSpPr>
          <p:nvPr/>
        </p:nvSpPr>
        <p:spPr bwMode="auto">
          <a:xfrm>
            <a:off x="1341438" y="5334000"/>
            <a:ext cx="71628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sz="2800"/>
          </a:p>
        </p:txBody>
      </p:sp>
    </p:spTree>
    <p:extLst>
      <p:ext uri="{BB962C8B-B14F-4D97-AF65-F5344CB8AC3E}">
        <p14:creationId xmlns:p14="http://schemas.microsoft.com/office/powerpoint/2010/main" val="2941922030"/>
      </p:ext>
    </p:extLst>
  </p:cSld>
  <p:clrMapOvr>
    <a:masterClrMapping/>
  </p:clrMapOvr>
  <p:transition spd="slow" advClick="0" advTm="15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The PASBO State Budget Blog	</a:t>
            </a:r>
            <a:endParaRPr lang="en-US" dirty="0"/>
          </a:p>
        </p:txBody>
      </p:sp>
      <p:sp>
        <p:nvSpPr>
          <p:cNvPr id="3" name="Content Placeholder 2"/>
          <p:cNvSpPr>
            <a:spLocks noGrp="1"/>
          </p:cNvSpPr>
          <p:nvPr>
            <p:ph idx="1"/>
          </p:nvPr>
        </p:nvSpPr>
        <p:spPr>
          <a:xfrm>
            <a:off x="1319644" y="1371066"/>
            <a:ext cx="7195705" cy="4351338"/>
          </a:xfrm>
        </p:spPr>
        <p:txBody>
          <a:bodyPr/>
          <a:lstStyle/>
          <a:p>
            <a:r>
              <a:rPr lang="en-US" sz="2400" dirty="0" smtClean="0"/>
              <a:t>Invitation only site related to the State Budget</a:t>
            </a:r>
          </a:p>
          <a:p>
            <a:r>
              <a:rPr lang="en-US" sz="2400" dirty="0" smtClean="0"/>
              <a:t>If you have not yet signed up, please send an email to </a:t>
            </a:r>
            <a:r>
              <a:rPr lang="en-US" sz="2400" dirty="0" smtClean="0">
                <a:hlinkClick r:id="rId2"/>
              </a:rPr>
              <a:t>jammerman@pasbo.org</a:t>
            </a:r>
            <a:endParaRPr lang="en-US" sz="2400" dirty="0" smtClean="0"/>
          </a:p>
          <a:p>
            <a:r>
              <a:rPr lang="en-US" sz="2400" dirty="0" smtClean="0"/>
              <a:t>Sign-up is easy</a:t>
            </a:r>
          </a:p>
          <a:p>
            <a:r>
              <a:rPr lang="en-US" sz="2400" dirty="0" smtClean="0"/>
              <a:t>Try to send out messages when updates occur, but check once a week just in case</a:t>
            </a:r>
          </a:p>
          <a:p>
            <a:pPr marL="0" indent="0">
              <a:buNone/>
            </a:pPr>
            <a:endParaRPr lang="en-US" dirty="0"/>
          </a:p>
        </p:txBody>
      </p:sp>
      <p:pic>
        <p:nvPicPr>
          <p:cNvPr id="4" name="Picture 3"/>
          <p:cNvPicPr>
            <a:picLocks noChangeAspect="1"/>
          </p:cNvPicPr>
          <p:nvPr/>
        </p:nvPicPr>
        <p:blipFill>
          <a:blip r:embed="rId3"/>
          <a:stretch>
            <a:fillRect/>
          </a:stretch>
        </p:blipFill>
        <p:spPr>
          <a:xfrm>
            <a:off x="2586469" y="3849056"/>
            <a:ext cx="4947805" cy="2271191"/>
          </a:xfrm>
          <a:prstGeom prst="rect">
            <a:avLst/>
          </a:prstGeom>
        </p:spPr>
      </p:pic>
    </p:spTree>
    <p:extLst>
      <p:ext uri="{BB962C8B-B14F-4D97-AF65-F5344CB8AC3E}">
        <p14:creationId xmlns:p14="http://schemas.microsoft.com/office/powerpoint/2010/main" val="2226515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408113" y="3856038"/>
            <a:ext cx="3405187" cy="1927225"/>
          </a:xfrm>
        </p:spPr>
      </p:pic>
      <p:pic>
        <p:nvPicPr>
          <p:cNvPr id="4813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3124200"/>
            <a:ext cx="3135313" cy="176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990600" y="2438400"/>
            <a:ext cx="3724275" cy="944563"/>
          </a:xfrm>
        </p:spPr>
        <p:txBody>
          <a:bodyPr rtlCol="0">
            <a:normAutofit/>
          </a:bodyPr>
          <a:lstStyle/>
          <a:p>
            <a:pPr eaLnBrk="1" fontAlgn="auto" hangingPunct="1">
              <a:spcAft>
                <a:spcPts val="0"/>
              </a:spcAft>
              <a:defRPr/>
            </a:pPr>
            <a:r>
              <a:rPr lang="en-US" dirty="0" smtClean="0"/>
              <a:t>Follow PASBO</a:t>
            </a:r>
            <a:endParaRPr lang="en-US" dirty="0"/>
          </a:p>
        </p:txBody>
      </p:sp>
      <p:sp>
        <p:nvSpPr>
          <p:cNvPr id="48133" name="Title 1"/>
          <p:cNvSpPr txBox="1">
            <a:spLocks/>
          </p:cNvSpPr>
          <p:nvPr/>
        </p:nvSpPr>
        <p:spPr bwMode="auto">
          <a:xfrm>
            <a:off x="5437188" y="2286000"/>
            <a:ext cx="3460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3600"/>
              <a:t>Like PASBO</a:t>
            </a:r>
          </a:p>
        </p:txBody>
      </p:sp>
      <p:pic>
        <p:nvPicPr>
          <p:cNvPr id="48134" name="Content Placeholder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13438" y="4887913"/>
            <a:ext cx="25082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3124200"/>
            <a:ext cx="1228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txBox="1">
            <a:spLocks/>
          </p:cNvSpPr>
          <p:nvPr/>
        </p:nvSpPr>
        <p:spPr>
          <a:xfrm>
            <a:off x="1676400" y="776288"/>
            <a:ext cx="6745288" cy="944562"/>
          </a:xfrm>
          <a:prstGeom prst="rect">
            <a:avLst/>
          </a:prstGeom>
        </p:spPr>
        <p:txBody>
          <a:bodyPr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b="1" dirty="0" smtClean="0">
                <a:solidFill>
                  <a:schemeClr val="tx2"/>
                </a:solidFill>
              </a:rPr>
              <a:t>Add PASBO to your social networks</a:t>
            </a:r>
            <a:endParaRPr lang="en-US" b="1" dirty="0">
              <a:solidFill>
                <a:schemeClr val="tx2"/>
              </a:solidFill>
            </a:endParaRPr>
          </a:p>
        </p:txBody>
      </p:sp>
    </p:spTree>
    <p:extLst>
      <p:ext uri="{BB962C8B-B14F-4D97-AF65-F5344CB8AC3E}">
        <p14:creationId xmlns:p14="http://schemas.microsoft.com/office/powerpoint/2010/main" val="3818420248"/>
      </p:ext>
    </p:extLst>
  </p:cSld>
  <p:clrMapOvr>
    <a:masterClrMapping/>
  </p:clrMapOvr>
  <p:transition spd="slow" advClick="0" advTm="15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3C5250F-F06C-48FA-8573-907B51CE684F}" type="slidenum">
              <a:rPr lang="en-US" smtClean="0"/>
              <a:t>34</a:t>
            </a:fld>
            <a:endParaRPr lang="en-US"/>
          </a:p>
        </p:txBody>
      </p:sp>
      <p:pic>
        <p:nvPicPr>
          <p:cNvPr id="5" name="Picture 4"/>
          <p:cNvPicPr>
            <a:picLocks noChangeAspect="1"/>
          </p:cNvPicPr>
          <p:nvPr/>
        </p:nvPicPr>
        <p:blipFill>
          <a:blip r:embed="rId2"/>
          <a:stretch>
            <a:fillRect/>
          </a:stretch>
        </p:blipFill>
        <p:spPr>
          <a:xfrm>
            <a:off x="1752600" y="800098"/>
            <a:ext cx="7170704" cy="3958938"/>
          </a:xfrm>
          <a:prstGeom prst="rect">
            <a:avLst/>
          </a:prstGeom>
        </p:spPr>
      </p:pic>
    </p:spTree>
    <p:extLst>
      <p:ext uri="{BB962C8B-B14F-4D97-AF65-F5344CB8AC3E}">
        <p14:creationId xmlns:p14="http://schemas.microsoft.com/office/powerpoint/2010/main" val="34566241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C5250F-F06C-48FA-8573-907B51CE684F}" type="slidenum">
              <a:rPr lang="en-US" smtClean="0"/>
              <a:t>35</a:t>
            </a:fld>
            <a:endParaRPr lang="en-US"/>
          </a:p>
        </p:txBody>
      </p:sp>
      <p:pic>
        <p:nvPicPr>
          <p:cNvPr id="4" name="Picture 3"/>
          <p:cNvPicPr>
            <a:picLocks noChangeAspect="1"/>
          </p:cNvPicPr>
          <p:nvPr/>
        </p:nvPicPr>
        <p:blipFill>
          <a:blip r:embed="rId2"/>
          <a:stretch>
            <a:fillRect/>
          </a:stretch>
        </p:blipFill>
        <p:spPr>
          <a:xfrm>
            <a:off x="1562100" y="490604"/>
            <a:ext cx="7259782" cy="4877166"/>
          </a:xfrm>
          <a:prstGeom prst="rect">
            <a:avLst/>
          </a:prstGeom>
        </p:spPr>
      </p:pic>
      <p:sp>
        <p:nvSpPr>
          <p:cNvPr id="5" name="TextBox 4"/>
          <p:cNvSpPr txBox="1"/>
          <p:nvPr/>
        </p:nvSpPr>
        <p:spPr>
          <a:xfrm>
            <a:off x="3335482" y="5673436"/>
            <a:ext cx="3429000" cy="369332"/>
          </a:xfrm>
          <a:prstGeom prst="rect">
            <a:avLst/>
          </a:prstGeom>
          <a:effectLst>
            <a:glow rad="101600">
              <a:schemeClr val="accent1">
                <a:satMod val="175000"/>
                <a:alpha val="40000"/>
              </a:schemeClr>
            </a:glow>
            <a:outerShdw blurRad="40000" dist="23000" dir="5400000" rotWithShape="0">
              <a:srgbClr val="000000">
                <a:alpha val="35000"/>
              </a:srgbClr>
            </a:outerShdw>
          </a:effectLst>
        </p:spPr>
        <p:style>
          <a:lnRef idx="1">
            <a:schemeClr val="dk1"/>
          </a:lnRef>
          <a:fillRef idx="3">
            <a:schemeClr val="dk1"/>
          </a:fillRef>
          <a:effectRef idx="2">
            <a:schemeClr val="dk1"/>
          </a:effectRef>
          <a:fontRef idx="minor">
            <a:schemeClr val="lt1"/>
          </a:fontRef>
        </p:style>
        <p:txBody>
          <a:bodyPr wrap="square" rtlCol="0">
            <a:spAutoFit/>
          </a:bodyPr>
          <a:lstStyle/>
          <a:p>
            <a:pPr algn="ctr"/>
            <a:r>
              <a:rPr lang="en-US" dirty="0" smtClean="0"/>
              <a:t>@</a:t>
            </a:r>
            <a:r>
              <a:rPr lang="en-US" dirty="0" err="1" smtClean="0"/>
              <a:t>jayhimes</a:t>
            </a:r>
            <a:endParaRPr lang="en-US" dirty="0"/>
          </a:p>
        </p:txBody>
      </p:sp>
    </p:spTree>
    <p:extLst>
      <p:ext uri="{BB962C8B-B14F-4D97-AF65-F5344CB8AC3E}">
        <p14:creationId xmlns:p14="http://schemas.microsoft.com/office/powerpoint/2010/main" val="2614415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9038" y="3575050"/>
            <a:ext cx="3073400" cy="1752600"/>
          </a:xfrm>
        </p:spPr>
        <p:txBody>
          <a:bodyPr rtlCol="0">
            <a:normAutofit/>
          </a:bodyPr>
          <a:lstStyle/>
          <a:p>
            <a:pPr algn="l" eaLnBrk="1" fontAlgn="auto" hangingPunct="1">
              <a:spcAft>
                <a:spcPts val="0"/>
              </a:spcAft>
              <a:defRPr/>
            </a:pPr>
            <a:r>
              <a:rPr lang="en-US" sz="2400" dirty="0" smtClean="0"/>
              <a:t>Easily manage your cards </a:t>
            </a:r>
            <a:r>
              <a:rPr lang="en-US" sz="2400" b="1" dirty="0" smtClean="0"/>
              <a:t>and</a:t>
            </a:r>
            <a:r>
              <a:rPr lang="en-US" sz="2400" dirty="0" smtClean="0"/>
              <a:t> earn rebates for your LEA with every purchase</a:t>
            </a:r>
            <a:endParaRPr lang="en-US" sz="2400" dirty="0"/>
          </a:p>
        </p:txBody>
      </p:sp>
      <p:sp>
        <p:nvSpPr>
          <p:cNvPr id="46083" name="Title 1"/>
          <p:cNvSpPr txBox="1">
            <a:spLocks/>
          </p:cNvSpPr>
          <p:nvPr/>
        </p:nvSpPr>
        <p:spPr bwMode="auto">
          <a:xfrm>
            <a:off x="1524000" y="304800"/>
            <a:ext cx="7315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2800">
                <a:solidFill>
                  <a:schemeClr val="tx2"/>
                </a:solidFill>
              </a:rPr>
              <a:t>Streamline your procurement payment process—and earn a rebate! It’s a return on expenditure!</a:t>
            </a:r>
          </a:p>
        </p:txBody>
      </p:sp>
      <p:sp>
        <p:nvSpPr>
          <p:cNvPr id="6" name="Subtitle 2"/>
          <p:cNvSpPr txBox="1">
            <a:spLocks/>
          </p:cNvSpPr>
          <p:nvPr/>
        </p:nvSpPr>
        <p:spPr>
          <a:xfrm>
            <a:off x="1219200" y="5280025"/>
            <a:ext cx="8001000" cy="531813"/>
          </a:xfrm>
          <a:prstGeom prst="rect">
            <a:avLst/>
          </a:prstGeom>
        </p:spPr>
        <p:txBody>
          <a:bodyPr>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fontAlgn="auto">
              <a:spcAft>
                <a:spcPts val="0"/>
              </a:spcAft>
              <a:defRPr/>
            </a:pPr>
            <a:r>
              <a:rPr lang="en-US" sz="2800" dirty="0" smtClean="0">
                <a:solidFill>
                  <a:schemeClr val="tx1"/>
                </a:solidFill>
              </a:rPr>
              <a:t>For more info visit </a:t>
            </a:r>
            <a:r>
              <a:rPr lang="en-US" sz="2800" u="sng" dirty="0" smtClean="0">
                <a:solidFill>
                  <a:schemeClr val="tx2">
                    <a:lumMod val="60000"/>
                    <a:lumOff val="40000"/>
                  </a:schemeClr>
                </a:solidFill>
              </a:rPr>
              <a:t>www.easyprocure.org</a:t>
            </a:r>
            <a:endParaRPr lang="en-US" sz="2800" u="sng" dirty="0">
              <a:solidFill>
                <a:schemeClr val="tx2">
                  <a:lumMod val="60000"/>
                  <a:lumOff val="40000"/>
                </a:schemeClr>
              </a:solidFill>
            </a:endParaRPr>
          </a:p>
        </p:txBody>
      </p:sp>
      <p:pic>
        <p:nvPicPr>
          <p:cNvPr id="46085" name="Picture 9" descr="easyprocurec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447800"/>
            <a:ext cx="3043238"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Chart 7"/>
          <p:cNvGraphicFramePr>
            <a:graphicFrameLocks noGrp="1"/>
          </p:cNvGraphicFramePr>
          <p:nvPr/>
        </p:nvGraphicFramePr>
        <p:xfrm>
          <a:off x="4419600" y="2169416"/>
          <a:ext cx="4572000" cy="28597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2199679"/>
      </p:ext>
    </p:extLst>
  </p:cSld>
  <p:clrMapOvr>
    <a:masterClrMapping/>
  </p:clrMapOvr>
  <p:transition spd="slow" advClick="0" advTm="15000"/>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a:xfrm>
            <a:off x="1842655" y="519545"/>
            <a:ext cx="6629400" cy="1600200"/>
          </a:xfrm>
          <a:scene3d>
            <a:camera prst="orthographicFront"/>
            <a:lightRig rig="threePt" dir="t"/>
          </a:scene3d>
          <a:sp3d>
            <a:bevelT w="114300" prst="artDeco"/>
          </a:sp3d>
        </p:spPr>
        <p:style>
          <a:lnRef idx="2">
            <a:schemeClr val="accent2">
              <a:shade val="50000"/>
            </a:schemeClr>
          </a:lnRef>
          <a:fillRef idx="1">
            <a:schemeClr val="accent2"/>
          </a:fillRef>
          <a:effectRef idx="0">
            <a:schemeClr val="accent2"/>
          </a:effectRef>
          <a:fontRef idx="minor">
            <a:schemeClr val="lt1"/>
          </a:fontRef>
        </p:style>
        <p:txBody>
          <a:bodyPr/>
          <a:lstStyle/>
          <a:p>
            <a:pPr marL="0" indent="0" algn="ctr" eaLnBrk="1" hangingPunct="1">
              <a:buFont typeface="Arial" panose="020B0604020202020204" pitchFamily="34" charset="0"/>
              <a:buNone/>
            </a:pPr>
            <a:r>
              <a:rPr lang="en-US" sz="3200" dirty="0" smtClean="0"/>
              <a:t>Quickly and easily solicit bids for supplies, services, contracts and other purchases for your LEA</a:t>
            </a:r>
          </a:p>
          <a:p>
            <a:pPr marL="0" indent="0" eaLnBrk="1" hangingPunct="1">
              <a:buFont typeface="Arial" panose="020B0604020202020204" pitchFamily="34" charset="0"/>
              <a:buNone/>
            </a:pPr>
            <a:endParaRPr lang="en-US" dirty="0" smtClean="0"/>
          </a:p>
          <a:p>
            <a:pPr marL="0" indent="0" eaLnBrk="1" hangingPunct="1">
              <a:buFont typeface="Arial" panose="020B0604020202020204" pitchFamily="34" charset="0"/>
              <a:buNone/>
            </a:pPr>
            <a:endParaRPr lang="en-US" dirty="0" smtClean="0"/>
          </a:p>
        </p:txBody>
      </p:sp>
      <p:pic>
        <p:nvPicPr>
          <p:cNvPr id="50179" name="Picture 3"/>
          <p:cNvPicPr>
            <a:picLocks noChangeAspect="1"/>
          </p:cNvPicPr>
          <p:nvPr/>
        </p:nvPicPr>
        <p:blipFill>
          <a:blip r:embed="rId3">
            <a:extLst>
              <a:ext uri="{28A0092B-C50C-407E-A947-70E740481C1C}">
                <a14:useLocalDpi xmlns:a14="http://schemas.microsoft.com/office/drawing/2010/main" val="0"/>
              </a:ext>
            </a:extLst>
          </a:blip>
          <a:srcRect l="2" t="-2" r="79599" b="45454"/>
          <a:stretch>
            <a:fillRect/>
          </a:stretch>
        </p:blipFill>
        <p:spPr bwMode="auto">
          <a:xfrm>
            <a:off x="2621973" y="3210791"/>
            <a:ext cx="38862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1449576"/>
      </p:ext>
    </p:extLst>
  </p:cSld>
  <p:clrMapOvr>
    <a:masterClrMapping/>
  </p:clrMapOvr>
  <p:transition spd="slow" advClick="0" advTm="1500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Have surplus equipment?</a:t>
            </a:r>
            <a:endParaRPr lang="en-US" dirty="0"/>
          </a:p>
        </p:txBody>
      </p:sp>
      <p:sp>
        <p:nvSpPr>
          <p:cNvPr id="3" name="Content Placeholder 2"/>
          <p:cNvSpPr>
            <a:spLocks noGrp="1"/>
          </p:cNvSpPr>
          <p:nvPr>
            <p:ph idx="1"/>
          </p:nvPr>
        </p:nvSpPr>
        <p:spPr>
          <a:xfrm>
            <a:off x="1281113" y="2789238"/>
            <a:ext cx="7391400" cy="3078162"/>
          </a:xfrm>
        </p:spPr>
        <p:txBody>
          <a:bodyPr rtlCol="0">
            <a:normAutofit/>
          </a:bodyPr>
          <a:lstStyle/>
          <a:p>
            <a:pPr eaLnBrk="1" fontAlgn="auto" hangingPunct="1">
              <a:spcAft>
                <a:spcPts val="0"/>
              </a:spcAft>
              <a:defRPr/>
            </a:pPr>
            <a:r>
              <a:rPr lang="en-US" dirty="0" smtClean="0"/>
              <a:t>Reach a wider audience</a:t>
            </a:r>
          </a:p>
          <a:p>
            <a:pPr eaLnBrk="1" fontAlgn="auto" hangingPunct="1">
              <a:spcAft>
                <a:spcPts val="0"/>
              </a:spcAft>
              <a:defRPr/>
            </a:pPr>
            <a:r>
              <a:rPr lang="en-US" dirty="0" smtClean="0"/>
              <a:t>No Fees for sellers</a:t>
            </a:r>
          </a:p>
          <a:p>
            <a:pPr eaLnBrk="1" fontAlgn="auto" hangingPunct="1">
              <a:spcAft>
                <a:spcPts val="0"/>
              </a:spcAft>
              <a:defRPr/>
            </a:pPr>
            <a:r>
              <a:rPr lang="en-US" dirty="0" smtClean="0"/>
              <a:t>Greater ROI for your surplus Items</a:t>
            </a:r>
          </a:p>
          <a:p>
            <a:pPr eaLnBrk="1" fontAlgn="auto" hangingPunct="1">
              <a:spcAft>
                <a:spcPts val="0"/>
              </a:spcAft>
              <a:defRPr/>
            </a:pPr>
            <a:r>
              <a:rPr lang="en-US" dirty="0" smtClean="0"/>
              <a:t>Easy to use and free training is provided</a:t>
            </a:r>
          </a:p>
          <a:p>
            <a:pPr marL="0" indent="0" algn="ctr"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a:p>
        </p:txBody>
      </p:sp>
      <p:pic>
        <p:nvPicPr>
          <p:cNvPr id="52228" name="Picture 3"/>
          <p:cNvPicPr>
            <a:picLocks noChangeAspect="1" noChangeArrowheads="1"/>
          </p:cNvPicPr>
          <p:nvPr/>
        </p:nvPicPr>
        <p:blipFill>
          <a:blip r:embed="rId2">
            <a:extLst>
              <a:ext uri="{28A0092B-C50C-407E-A947-70E740481C1C}">
                <a14:useLocalDpi xmlns:a14="http://schemas.microsoft.com/office/drawing/2010/main" val="0"/>
              </a:ext>
            </a:extLst>
          </a:blip>
          <a:srcRect l="5418" t="-1517" r="56744" b="53641"/>
          <a:stretch>
            <a:fillRect/>
          </a:stretch>
        </p:blipFill>
        <p:spPr bwMode="auto">
          <a:xfrm>
            <a:off x="4114800" y="1592263"/>
            <a:ext cx="384016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52229" name="TextBox 4"/>
          <p:cNvSpPr txBox="1">
            <a:spLocks noChangeArrowheads="1"/>
          </p:cNvSpPr>
          <p:nvPr/>
        </p:nvSpPr>
        <p:spPr bwMode="auto">
          <a:xfrm>
            <a:off x="1722438" y="5403850"/>
            <a:ext cx="662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t>For more information, visit </a:t>
            </a:r>
            <a:r>
              <a:rPr lang="en-US" sz="1800">
                <a:hlinkClick r:id="rId3"/>
              </a:rPr>
              <a:t>www.pasbo.org/PublicSurplus</a:t>
            </a:r>
            <a:r>
              <a:rPr lang="en-US" sz="1800"/>
              <a:t> </a:t>
            </a:r>
          </a:p>
        </p:txBody>
      </p:sp>
      <p:sp>
        <p:nvSpPr>
          <p:cNvPr id="52230" name="Rectangle 6"/>
          <p:cNvSpPr>
            <a:spLocks noChangeArrowheads="1"/>
          </p:cNvSpPr>
          <p:nvPr/>
        </p:nvSpPr>
        <p:spPr bwMode="auto">
          <a:xfrm>
            <a:off x="1836738" y="1635125"/>
            <a:ext cx="21367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3600">
                <a:solidFill>
                  <a:srgbClr val="000000"/>
                </a:solidFill>
              </a:rPr>
              <a:t>Sell it with</a:t>
            </a:r>
            <a:endParaRPr lang="en-US" sz="1800"/>
          </a:p>
        </p:txBody>
      </p:sp>
    </p:spTree>
    <p:extLst>
      <p:ext uri="{BB962C8B-B14F-4D97-AF65-F5344CB8AC3E}">
        <p14:creationId xmlns:p14="http://schemas.microsoft.com/office/powerpoint/2010/main" val="4249614438"/>
      </p:ext>
    </p:extLst>
  </p:cSld>
  <p:clrMapOvr>
    <a:masterClrMapping/>
  </p:clrMapOvr>
  <p:transition spd="slow" advClick="0" advTm="1500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8229600" cy="715962"/>
          </a:xfrm>
        </p:spPr>
        <p:txBody>
          <a:bodyPr rtlCol="0">
            <a:normAutofit/>
          </a:bodyPr>
          <a:lstStyle/>
          <a:p>
            <a:pPr eaLnBrk="1" fontAlgn="auto" hangingPunct="1">
              <a:spcAft>
                <a:spcPts val="0"/>
              </a:spcAft>
              <a:defRPr/>
            </a:pPr>
            <a:r>
              <a:rPr lang="en-US" dirty="0" smtClean="0"/>
              <a:t>Increase your buying power with</a:t>
            </a:r>
            <a:endParaRPr lang="en-US" dirty="0"/>
          </a:p>
        </p:txBody>
      </p:sp>
      <p:sp>
        <p:nvSpPr>
          <p:cNvPr id="3" name="Content Placeholder 2"/>
          <p:cNvSpPr>
            <a:spLocks noGrp="1"/>
          </p:cNvSpPr>
          <p:nvPr>
            <p:ph idx="1"/>
          </p:nvPr>
        </p:nvSpPr>
        <p:spPr>
          <a:xfrm>
            <a:off x="1246188" y="3425825"/>
            <a:ext cx="7391400" cy="2498725"/>
          </a:xfrm>
        </p:spPr>
        <p:txBody>
          <a:bodyPr rtlCol="0">
            <a:normAutofit fontScale="92500" lnSpcReduction="20000"/>
          </a:bodyPr>
          <a:lstStyle/>
          <a:p>
            <a:pPr eaLnBrk="1" fontAlgn="auto" hangingPunct="1">
              <a:spcAft>
                <a:spcPts val="0"/>
              </a:spcAft>
              <a:defRPr/>
            </a:pPr>
            <a:r>
              <a:rPr lang="en-US" dirty="0" smtClean="0"/>
              <a:t>Savings from leading suppliers</a:t>
            </a:r>
          </a:p>
          <a:p>
            <a:pPr eaLnBrk="1" fontAlgn="auto" hangingPunct="1">
              <a:spcAft>
                <a:spcPts val="0"/>
              </a:spcAft>
              <a:defRPr/>
            </a:pPr>
            <a:r>
              <a:rPr lang="en-US" dirty="0" smtClean="0"/>
              <a:t>Office supplies &amp; furniture</a:t>
            </a:r>
          </a:p>
          <a:p>
            <a:pPr eaLnBrk="1" fontAlgn="auto" hangingPunct="1">
              <a:spcAft>
                <a:spcPts val="0"/>
              </a:spcAft>
              <a:defRPr/>
            </a:pPr>
            <a:r>
              <a:rPr lang="en-US" dirty="0" smtClean="0"/>
              <a:t>Fleet vehicle parts</a:t>
            </a:r>
          </a:p>
          <a:p>
            <a:pPr eaLnBrk="1" fontAlgn="auto" hangingPunct="1">
              <a:spcAft>
                <a:spcPts val="0"/>
              </a:spcAft>
              <a:defRPr/>
            </a:pPr>
            <a:r>
              <a:rPr lang="en-US" dirty="0" smtClean="0"/>
              <a:t>Food products and distribution services</a:t>
            </a:r>
          </a:p>
          <a:p>
            <a:pPr eaLnBrk="1" fontAlgn="auto" hangingPunct="1">
              <a:spcAft>
                <a:spcPts val="0"/>
              </a:spcAft>
              <a:defRPr/>
            </a:pPr>
            <a:r>
              <a:rPr lang="en-US" dirty="0" smtClean="0"/>
              <a:t>And more!</a:t>
            </a:r>
          </a:p>
          <a:p>
            <a:pPr eaLnBrk="1" fontAlgn="auto" hangingPunct="1">
              <a:spcAft>
                <a:spcPts val="0"/>
              </a:spcAft>
              <a:defRPr/>
            </a:pPr>
            <a:endParaRPr lang="en-US" dirty="0" smtClean="0"/>
          </a:p>
          <a:p>
            <a:pPr marL="0" indent="0" algn="ctr" eaLnBrk="1" fontAlgn="auto" hangingPunct="1">
              <a:spcAft>
                <a:spcPts val="0"/>
              </a:spcAft>
              <a:buFont typeface="Arial" panose="020B0604020202020204" pitchFamily="34" charset="0"/>
              <a:buNone/>
              <a:defRPr/>
            </a:pPr>
            <a:endParaRPr lang="en-US" dirty="0" smtClean="0"/>
          </a:p>
          <a:p>
            <a:pPr marL="0" indent="0" eaLnBrk="1" fontAlgn="auto" hangingPunct="1">
              <a:spcAft>
                <a:spcPts val="0"/>
              </a:spcAft>
              <a:buFont typeface="Arial" panose="020B0604020202020204" pitchFamily="34" charset="0"/>
              <a:buNone/>
              <a:defRPr/>
            </a:pPr>
            <a:endParaRPr lang="en-US" dirty="0"/>
          </a:p>
        </p:txBody>
      </p:sp>
      <p:sp>
        <p:nvSpPr>
          <p:cNvPr id="53252" name="TextBox 4"/>
          <p:cNvSpPr txBox="1">
            <a:spLocks noChangeArrowheads="1"/>
          </p:cNvSpPr>
          <p:nvPr/>
        </p:nvSpPr>
        <p:spPr bwMode="auto">
          <a:xfrm>
            <a:off x="1976438" y="5715000"/>
            <a:ext cx="662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1800"/>
              <a:t>For more information, visit </a:t>
            </a:r>
            <a:r>
              <a:rPr lang="en-US" sz="1800">
                <a:hlinkClick r:id="rId2"/>
              </a:rPr>
              <a:t>www.pasbo.org/uscommunities</a:t>
            </a:r>
            <a:r>
              <a:rPr lang="en-US" sz="1800"/>
              <a:t> </a:t>
            </a:r>
          </a:p>
        </p:txBody>
      </p:sp>
      <p:pic>
        <p:nvPicPr>
          <p:cNvPr id="53253"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36888" y="849313"/>
            <a:ext cx="3984625"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6541695"/>
      </p:ext>
    </p:extLst>
  </p:cSld>
  <p:clrMapOvr>
    <a:masterClrMapping/>
  </p:clrMapOvr>
  <p:transition spd="slow" advClick="0" advTm="1500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sz="4000" dirty="0" smtClean="0"/>
              <a:t>Before We Start</a:t>
            </a:r>
            <a:endParaRPr lang="en-US" sz="4000" dirty="0"/>
          </a:p>
        </p:txBody>
      </p:sp>
      <p:sp>
        <p:nvSpPr>
          <p:cNvPr id="18435" name="Content Placeholder 4"/>
          <p:cNvSpPr>
            <a:spLocks noGrp="1"/>
          </p:cNvSpPr>
          <p:nvPr>
            <p:ph sz="half" idx="1"/>
          </p:nvPr>
        </p:nvSpPr>
        <p:spPr>
          <a:xfrm>
            <a:off x="1153391" y="1324120"/>
            <a:ext cx="5465618" cy="4307753"/>
          </a:xfrm>
        </p:spPr>
        <p:txBody>
          <a:bodyPr/>
          <a:lstStyle/>
          <a:p>
            <a:pPr eaLnBrk="1" hangingPunct="1"/>
            <a:r>
              <a:rPr lang="en-US" sz="2800" dirty="0" smtClean="0"/>
              <a:t>The due dates on the calendar are intended as a guide not as absolute deadline dates.</a:t>
            </a:r>
          </a:p>
          <a:p>
            <a:pPr eaLnBrk="1" hangingPunct="1"/>
            <a:r>
              <a:rPr lang="en-US" sz="2800" dirty="0" smtClean="0"/>
              <a:t>The calendar is a </a:t>
            </a:r>
            <a:r>
              <a:rPr lang="en-US" sz="2800" i="1" dirty="0" smtClean="0"/>
              <a:t>work in progress</a:t>
            </a:r>
            <a:r>
              <a:rPr lang="en-US" sz="2800" dirty="0" smtClean="0"/>
              <a:t> and will be modified throughout the year. </a:t>
            </a:r>
          </a:p>
          <a:p>
            <a:pPr eaLnBrk="1" hangingPunct="1"/>
            <a:r>
              <a:rPr lang="en-US" sz="2800" dirty="0" smtClean="0"/>
              <a:t>This is not an “official” calendar although it has been reviewed by PDE. </a:t>
            </a:r>
          </a:p>
        </p:txBody>
      </p:sp>
      <p:pic>
        <p:nvPicPr>
          <p:cNvPr id="18437" name="Picture 2" descr="http://www.clker.com/cliparts/5/7/d/b/1195442352382851478zeimusu_Warning_sign.svg.med.pn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477000" y="1617663"/>
            <a:ext cx="2430463" cy="2025650"/>
          </a:xfrm>
          <a:noFill/>
        </p:spPr>
      </p:pic>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BB65659A-AE0A-400F-974E-EDEE20C0C449}" type="slidenum">
              <a:rPr lang="en-US" sz="1200" smtClean="0">
                <a:solidFill>
                  <a:schemeClr val="bg1"/>
                </a:solidFill>
              </a:rPr>
              <a:pPr fontAlgn="base">
                <a:spcBef>
                  <a:spcPct val="0"/>
                </a:spcBef>
                <a:spcAft>
                  <a:spcPct val="0"/>
                </a:spcAft>
                <a:buFontTx/>
                <a:buNone/>
              </a:pPr>
              <a:t>4</a:t>
            </a:fld>
            <a:endParaRPr lang="en-US" sz="1200" smtClean="0">
              <a:solidFill>
                <a:schemeClr val="bg1"/>
              </a:solidFill>
            </a:endParaRPr>
          </a:p>
        </p:txBody>
      </p:sp>
    </p:spTree>
    <p:extLst>
      <p:ext uri="{BB962C8B-B14F-4D97-AF65-F5344CB8AC3E}">
        <p14:creationId xmlns:p14="http://schemas.microsoft.com/office/powerpoint/2010/main" val="3925389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600200" y="274638"/>
            <a:ext cx="7086600" cy="1143000"/>
          </a:xfrm>
        </p:spPr>
        <p:txBody>
          <a:bodyPr rtlCol="0">
            <a:normAutofit/>
          </a:bodyPr>
          <a:lstStyle/>
          <a:p>
            <a:pPr eaLnBrk="1" fontAlgn="auto" hangingPunct="1">
              <a:spcAft>
                <a:spcPts val="0"/>
              </a:spcAft>
              <a:defRPr/>
            </a:pPr>
            <a:r>
              <a:rPr lang="en-US" dirty="0" smtClean="0"/>
              <a:t>Time for Questions!</a:t>
            </a:r>
            <a:endParaRPr lang="en-US" dirty="0"/>
          </a:p>
        </p:txBody>
      </p:sp>
      <p:sp>
        <p:nvSpPr>
          <p:cNvPr id="33796" name="Rectangle 3"/>
          <p:cNvSpPr>
            <a:spLocks noGrp="1" noChangeArrowheads="1"/>
          </p:cNvSpPr>
          <p:nvPr>
            <p:ph type="body" sz="half" idx="1"/>
          </p:nvPr>
        </p:nvSpPr>
        <p:spPr>
          <a:xfrm>
            <a:off x="3886200" y="1752600"/>
            <a:ext cx="4876800" cy="3505200"/>
          </a:xfrm>
        </p:spPr>
        <p:txBody>
          <a:bodyPr rtlCol="0">
            <a:normAutofit/>
          </a:bodyPr>
          <a:lstStyle/>
          <a:p>
            <a:pPr marL="0" indent="1588" eaLnBrk="1" fontAlgn="auto" hangingPunct="1">
              <a:spcAft>
                <a:spcPts val="0"/>
              </a:spcAft>
              <a:buFontTx/>
              <a:buNone/>
              <a:defRPr/>
            </a:pPr>
            <a:r>
              <a:rPr lang="en-US" sz="2800" dirty="0" smtClean="0"/>
              <a:t>Send text questions using the “Chat” function at the left side of your screen. </a:t>
            </a:r>
          </a:p>
          <a:p>
            <a:pPr marL="0" indent="1588" eaLnBrk="1" fontAlgn="auto" hangingPunct="1">
              <a:spcAft>
                <a:spcPts val="0"/>
              </a:spcAft>
              <a:buFontTx/>
              <a:buNone/>
              <a:defRPr/>
            </a:pPr>
            <a:endParaRPr lang="en-US" sz="2800" dirty="0" smtClean="0"/>
          </a:p>
          <a:p>
            <a:pPr marL="0" indent="1588" eaLnBrk="1" fontAlgn="auto" hangingPunct="1">
              <a:spcAft>
                <a:spcPts val="0"/>
              </a:spcAft>
              <a:buFontTx/>
              <a:buNone/>
              <a:defRPr/>
            </a:pPr>
            <a:r>
              <a:rPr lang="en-US" sz="2800" dirty="0" smtClean="0"/>
              <a:t>Type message in box and click “Enter” to send.</a:t>
            </a:r>
          </a:p>
          <a:p>
            <a:pPr eaLnBrk="1" fontAlgn="auto" hangingPunct="1">
              <a:spcAft>
                <a:spcPts val="0"/>
              </a:spcAft>
              <a:buFontTx/>
              <a:buNone/>
              <a:defRPr/>
            </a:pPr>
            <a:endParaRPr lang="en-US" sz="1400" dirty="0" smtClean="0"/>
          </a:p>
          <a:p>
            <a:pPr eaLnBrk="1" fontAlgn="auto" hangingPunct="1">
              <a:spcBef>
                <a:spcPct val="0"/>
              </a:spcBef>
              <a:spcAft>
                <a:spcPts val="0"/>
              </a:spcAft>
              <a:buFontTx/>
              <a:buNone/>
              <a:defRPr/>
            </a:pPr>
            <a:endParaRPr lang="en-US" sz="2800" dirty="0" smtClean="0"/>
          </a:p>
        </p:txBody>
      </p:sp>
      <p:pic>
        <p:nvPicPr>
          <p:cNvPr id="54276" name="Picture 2" descr="C:\Users\jhoover\AppData\Local\Microsoft\Windows\Temporary Internet Files\Content.IE5\9OVTPYHE\MC90043156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81200"/>
            <a:ext cx="27432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0702055"/>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4"/>
          <p:cNvSpPr txBox="1">
            <a:spLocks noChangeArrowheads="1"/>
          </p:cNvSpPr>
          <p:nvPr/>
        </p:nvSpPr>
        <p:spPr bwMode="auto">
          <a:xfrm>
            <a:off x="914400" y="4038600"/>
            <a:ext cx="8229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a:t>CPE and CEU Credits are not available for this forum.</a:t>
            </a:r>
          </a:p>
        </p:txBody>
      </p:sp>
      <p:sp>
        <p:nvSpPr>
          <p:cNvPr id="7" name="Title 1"/>
          <p:cNvSpPr txBox="1">
            <a:spLocks/>
          </p:cNvSpPr>
          <p:nvPr/>
        </p:nvSpPr>
        <p:spPr>
          <a:xfrm>
            <a:off x="1371600" y="1524000"/>
            <a:ext cx="7391400" cy="2076450"/>
          </a:xfrm>
          <a:prstGeom prst="rect">
            <a:avLst/>
          </a:prstGeom>
        </p:spPr>
        <p:txBody>
          <a:bodyPr anchor="ctr">
            <a:normAutofit/>
          </a:bodyPr>
          <a:lstStyle/>
          <a:p>
            <a:pPr algn="ctr" eaLnBrk="1" fontAlgn="auto" hangingPunct="1">
              <a:spcAft>
                <a:spcPts val="0"/>
              </a:spcAft>
              <a:defRPr/>
            </a:pPr>
            <a:r>
              <a:rPr lang="en-US" sz="4400" b="1" dirty="0">
                <a:solidFill>
                  <a:schemeClr val="accent1"/>
                </a:solidFill>
                <a:latin typeface="+mj-lt"/>
                <a:ea typeface="+mj-ea"/>
                <a:cs typeface="+mj-cs"/>
              </a:rPr>
              <a:t>Thank you for your participation!</a:t>
            </a:r>
            <a:endParaRPr lang="en-US" sz="3600" b="1" dirty="0">
              <a:latin typeface="+mj-lt"/>
              <a:ea typeface="+mj-ea"/>
              <a:cs typeface="+mj-cs"/>
            </a:endParaRPr>
          </a:p>
        </p:txBody>
      </p:sp>
    </p:spTree>
    <p:extLst>
      <p:ext uri="{BB962C8B-B14F-4D97-AF65-F5344CB8AC3E}">
        <p14:creationId xmlns:p14="http://schemas.microsoft.com/office/powerpoint/2010/main" val="199936587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Sources of Filing and Reporting Info</a:t>
            </a:r>
            <a:endParaRPr lang="en-US" dirty="0"/>
          </a:p>
        </p:txBody>
      </p:sp>
      <p:sp>
        <p:nvSpPr>
          <p:cNvPr id="23555" name="Content Placeholder 2"/>
          <p:cNvSpPr>
            <a:spLocks noGrp="1"/>
          </p:cNvSpPr>
          <p:nvPr>
            <p:ph idx="1"/>
          </p:nvPr>
        </p:nvSpPr>
        <p:spPr>
          <a:xfrm>
            <a:off x="1371600" y="1600200"/>
            <a:ext cx="7315200" cy="4267200"/>
          </a:xfrm>
        </p:spPr>
        <p:txBody>
          <a:bodyPr/>
          <a:lstStyle/>
          <a:p>
            <a:pPr eaLnBrk="1" hangingPunct="1"/>
            <a:r>
              <a:rPr lang="en-US" smtClean="0"/>
              <a:t>PIMS Data Collection Calendar</a:t>
            </a:r>
          </a:p>
          <a:p>
            <a:pPr eaLnBrk="1" hangingPunct="1">
              <a:buFont typeface="Wingdings" panose="05000000000000000000" pitchFamily="2" charset="2"/>
              <a:buChar char="q"/>
            </a:pPr>
            <a:r>
              <a:rPr lang="en-US" sz="2000" smtClean="0">
                <a:hlinkClick r:id="rId2"/>
              </a:rPr>
              <a:t>http://www.portal.state.pa.us/portal/server.pt/community/pims-pennsylvania_information_management_system/8959</a:t>
            </a:r>
            <a:r>
              <a:rPr lang="en-US" sz="2000" smtClean="0"/>
              <a:t> </a:t>
            </a:r>
          </a:p>
          <a:p>
            <a:pPr eaLnBrk="1" hangingPunct="1"/>
            <a:r>
              <a:rPr lang="en-US" smtClean="0"/>
              <a:t>Comptroller Forms</a:t>
            </a:r>
          </a:p>
          <a:p>
            <a:pPr eaLnBrk="1" hangingPunct="1">
              <a:buFont typeface="Wingdings" panose="05000000000000000000" pitchFamily="2" charset="2"/>
              <a:buChar char="q"/>
            </a:pPr>
            <a:r>
              <a:rPr lang="en-US" sz="2000" smtClean="0">
                <a:hlinkClick r:id="rId3"/>
              </a:rPr>
              <a:t>http://www.portal.state.pa.us/portal/server.pt/community/forms_and_procedures/13472</a:t>
            </a:r>
            <a:r>
              <a:rPr lang="en-US" sz="2000" smtClean="0"/>
              <a:t> </a:t>
            </a:r>
          </a:p>
          <a:p>
            <a:pPr eaLnBrk="1" hangingPunct="1"/>
            <a:r>
              <a:rPr lang="en-US" smtClean="0"/>
              <a:t>Food Service Calendar</a:t>
            </a:r>
          </a:p>
          <a:p>
            <a:pPr eaLnBrk="1" hangingPunct="1">
              <a:buFont typeface="Wingdings" panose="05000000000000000000" pitchFamily="2" charset="2"/>
              <a:buChar char="q"/>
            </a:pPr>
            <a:r>
              <a:rPr lang="en-US" sz="2000" smtClean="0">
                <a:hlinkClick r:id="rId4"/>
              </a:rPr>
              <a:t>http://www.portal.state.pa.us/portal/server.pt/community/national_school_lunch/7487/activity_calendar/964588</a:t>
            </a:r>
            <a:endParaRPr lang="en-US" sz="2000" smtClean="0"/>
          </a:p>
          <a:p>
            <a:pPr eaLnBrk="1" hangingPunct="1">
              <a:buFont typeface="Wingdings" panose="05000000000000000000" pitchFamily="2" charset="2"/>
              <a:buChar char="q"/>
            </a:pPr>
            <a:endParaRPr lang="en-US" sz="2000" smtClean="0"/>
          </a:p>
        </p:txBody>
      </p:sp>
      <p:sp>
        <p:nvSpPr>
          <p:cNvPr id="23556"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FontTx/>
              <a:buNone/>
            </a:pPr>
            <a:fld id="{A01F9FEB-E70D-4BFD-9A98-8B17D362B06D}" type="slidenum">
              <a:rPr lang="en-US" sz="1200" smtClean="0">
                <a:solidFill>
                  <a:schemeClr val="bg1"/>
                </a:solidFill>
              </a:rPr>
              <a:pPr fontAlgn="base">
                <a:spcBef>
                  <a:spcPct val="0"/>
                </a:spcBef>
                <a:spcAft>
                  <a:spcPct val="0"/>
                </a:spcAft>
                <a:buFontTx/>
                <a:buNone/>
              </a:pPr>
              <a:t>5</a:t>
            </a:fld>
            <a:endParaRPr lang="en-US" sz="1200" smtClean="0">
              <a:solidFill>
                <a:schemeClr val="bg1"/>
              </a:solidFill>
            </a:endParaRPr>
          </a:p>
        </p:txBody>
      </p:sp>
    </p:spTree>
    <p:extLst>
      <p:ext uri="{BB962C8B-B14F-4D97-AF65-F5344CB8AC3E}">
        <p14:creationId xmlns:p14="http://schemas.microsoft.com/office/powerpoint/2010/main" val="3039170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C5250F-F06C-48FA-8573-907B51CE684F}" type="slidenum">
              <a:rPr lang="en-US" smtClean="0"/>
              <a:t>6</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323224182"/>
              </p:ext>
            </p:extLst>
          </p:nvPr>
        </p:nvGraphicFramePr>
        <p:xfrm>
          <a:off x="1558636" y="561104"/>
          <a:ext cx="7315200" cy="5213405"/>
        </p:xfrm>
        <a:graphic>
          <a:graphicData uri="http://schemas.openxmlformats.org/drawingml/2006/table">
            <a:tbl>
              <a:tblPr/>
              <a:tblGrid>
                <a:gridCol w="615772"/>
                <a:gridCol w="1312873"/>
                <a:gridCol w="721037"/>
                <a:gridCol w="2764466"/>
                <a:gridCol w="737765"/>
                <a:gridCol w="1163287"/>
              </a:tblGrid>
              <a:tr h="229293">
                <a:tc>
                  <a:txBody>
                    <a:bodyPr/>
                    <a:lstStyle/>
                    <a:p>
                      <a:pPr algn="r" fontAlgn="b"/>
                      <a:r>
                        <a:rPr lang="en-US" sz="1200" b="0" i="0" u="none" strike="noStrike" dirty="0">
                          <a:effectLst/>
                          <a:latin typeface="Calibri" panose="020F0502020204030204" pitchFamily="34" charset="0"/>
                        </a:rPr>
                        <a:t>1-Jul</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l" fontAlgn="b"/>
                      <a:r>
                        <a:rPr lang="en-US" sz="1200" b="0" i="0" u="none" strike="noStrike">
                          <a:effectLst/>
                          <a:latin typeface="Calibri" panose="020F0502020204030204" pitchFamily="34" charset="0"/>
                        </a:rPr>
                        <a:t>New Hire Report</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ctr" fontAlgn="b"/>
                      <a:r>
                        <a:rPr lang="en-US" sz="1200" b="0" i="0" u="none" strike="noStrike">
                          <a:effectLst/>
                          <a:latin typeface="Calibri" panose="020F0502020204030204" pitchFamily="34" charset="0"/>
                        </a:rPr>
                        <a:t>Monthly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l" fontAlgn="b"/>
                      <a:r>
                        <a:rPr lang="en-US" sz="1200" b="0" i="0" u="none" strike="noStrike">
                          <a:effectLst/>
                          <a:latin typeface="Calibri" panose="020F0502020204030204" pitchFamily="34" charset="0"/>
                        </a:rPr>
                        <a:t>Report of New Hires </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l" fontAlgn="b"/>
                      <a:r>
                        <a:rPr lang="en-US" sz="1200" b="0" i="0" u="none" strike="noStrike">
                          <a:effectLst/>
                          <a:latin typeface="Calibri" panose="020F0502020204030204" pitchFamily="34" charset="0"/>
                        </a:rPr>
                        <a:t>HR</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l" fontAlgn="b"/>
                      <a:r>
                        <a:rPr lang="en-US" sz="1200" b="0" i="0" u="none" strike="noStrike">
                          <a:effectLst/>
                          <a:latin typeface="Calibri" panose="020F0502020204030204" pitchFamily="34" charset="0"/>
                        </a:rPr>
                        <a:t>Dept. of Labor &amp; Industry</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r>
              <a:tr h="229293">
                <a:tc>
                  <a:txBody>
                    <a:bodyPr/>
                    <a:lstStyle/>
                    <a:p>
                      <a:pPr algn="r" fontAlgn="b"/>
                      <a:r>
                        <a:rPr lang="en-US" sz="1200" b="0" i="0" u="none" strike="noStrike" dirty="0">
                          <a:effectLst/>
                          <a:latin typeface="Calibri" panose="020F0502020204030204" pitchFamily="34" charset="0"/>
                        </a:rPr>
                        <a:t>1-Jul</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r>
                        <a:rPr lang="en-US" sz="1200" b="0" i="0" u="none" strike="noStrike" dirty="0">
                          <a:effectLst/>
                          <a:latin typeface="Calibri" panose="020F0502020204030204" pitchFamily="34" charset="0"/>
                        </a:rPr>
                        <a:t>NSL Report on PEARS</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b"/>
                      <a:r>
                        <a:rPr lang="en-US" sz="1200" b="0" i="0" u="none" strike="noStrike">
                          <a:effectLst/>
                          <a:latin typeface="Calibri" panose="020F0502020204030204" pitchFamily="34" charset="0"/>
                        </a:rPr>
                        <a:t>Monthly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r>
                        <a:rPr lang="en-US" sz="1200" b="0" i="0" u="none" strike="noStrike">
                          <a:effectLst/>
                          <a:latin typeface="Calibri" panose="020F0502020204030204" pitchFamily="34" charset="0"/>
                        </a:rPr>
                        <a:t>Reimbursement for Lunches Served each Month</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r>
                        <a:rPr lang="en-US" sz="1200" b="0" i="0" u="none" strike="noStrike">
                          <a:effectLst/>
                          <a:latin typeface="Calibri" panose="020F0502020204030204" pitchFamily="34" charset="0"/>
                        </a:rPr>
                        <a:t>Food Service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r>
                        <a:rPr lang="en-US" sz="1200" b="0" i="0" u="none" strike="noStrike">
                          <a:effectLst/>
                          <a:latin typeface="Calibri" panose="020F0502020204030204" pitchFamily="34" charset="0"/>
                        </a:rPr>
                        <a:t>CN PEARS</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r>
              <a:tr h="0">
                <a:tc>
                  <a:txBody>
                    <a:bodyPr/>
                    <a:lstStyle/>
                    <a:p>
                      <a:pPr algn="r" fontAlgn="b"/>
                      <a:r>
                        <a:rPr lang="en-US" sz="1200" b="0" i="0" u="none" strike="noStrike">
                          <a:effectLst/>
                          <a:latin typeface="Calibri" panose="020F0502020204030204" pitchFamily="34" charset="0"/>
                        </a:rPr>
                        <a:t>1-Jul</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dirty="0">
                          <a:effectLst/>
                          <a:latin typeface="Calibri" panose="020F0502020204030204" pitchFamily="34" charset="0"/>
                        </a:rPr>
                        <a:t>PDE-2095</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200" b="0" i="0" u="none" strike="noStrike">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effectLst/>
                          <a:latin typeface="Calibri" panose="020F0502020204030204" pitchFamily="34" charset="0"/>
                        </a:rPr>
                        <a:t>IU Transportation Budget</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effectLst/>
                          <a:latin typeface="Calibri" panose="020F0502020204030204" pitchFamily="34" charset="0"/>
                        </a:rPr>
                        <a:t>Transportation</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effectLst/>
                          <a:latin typeface="Calibri" panose="020F0502020204030204" pitchFamily="34" charset="0"/>
                        </a:rPr>
                        <a:t>DPT</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29293">
                <a:tc>
                  <a:txBody>
                    <a:bodyPr/>
                    <a:lstStyle/>
                    <a:p>
                      <a:pPr algn="r" fontAlgn="b"/>
                      <a:r>
                        <a:rPr lang="en-US" sz="1200" b="0" i="0" u="none" strike="noStrike">
                          <a:effectLst/>
                          <a:latin typeface="Calibri" panose="020F0502020204030204" pitchFamily="34" charset="0"/>
                        </a:rPr>
                        <a:t>10-Jul</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200" b="0" i="0" u="none" strike="noStrike" dirty="0">
                          <a:effectLst/>
                          <a:latin typeface="Calibri" panose="020F0502020204030204" pitchFamily="34" charset="0"/>
                        </a:rPr>
                        <a:t>4059A</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0" i="0" u="none" strike="noStrike">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200" b="0" i="0" u="none" strike="noStrike">
                          <a:effectLst/>
                          <a:latin typeface="Calibri" panose="020F0502020204030204" pitchFamily="34" charset="0"/>
                        </a:rPr>
                        <a:t>Pupil Membership/Child Accounting Reports (career-tech)</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200" b="0" i="0" u="none" strike="noStrike">
                          <a:effectLst/>
                          <a:latin typeface="Calibri" panose="020F0502020204030204" pitchFamily="34" charset="0"/>
                        </a:rPr>
                        <a:t>Child Accounting</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200" b="0" i="0" u="none" strike="noStrike">
                          <a:effectLst/>
                          <a:latin typeface="Calibri" panose="020F0502020204030204" pitchFamily="34" charset="0"/>
                        </a:rPr>
                        <a:t>PDE</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229293">
                <a:tc>
                  <a:txBody>
                    <a:bodyPr/>
                    <a:lstStyle/>
                    <a:p>
                      <a:pPr algn="r" fontAlgn="b"/>
                      <a:r>
                        <a:rPr lang="en-US" sz="1200" b="0" i="0" u="none" strike="noStrike">
                          <a:effectLst/>
                          <a:latin typeface="Calibri" panose="020F0502020204030204" pitchFamily="34" charset="0"/>
                        </a:rPr>
                        <a:t>10-Jul</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dirty="0">
                          <a:effectLst/>
                          <a:latin typeface="Calibri" panose="020F0502020204030204" pitchFamily="34" charset="0"/>
                        </a:rPr>
                        <a:t>Upload NPAS Reports and Send On-line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200" b="0" i="0" u="none" strike="noStrike">
                          <a:effectLst/>
                          <a:latin typeface="Calibri" panose="020F0502020204030204" pitchFamily="34" charset="0"/>
                        </a:rPr>
                        <a:t>Monthly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Report of Wages &amp; Retirement Contributions</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PSERS/NPAS</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229293">
                <a:tc>
                  <a:txBody>
                    <a:bodyPr/>
                    <a:lstStyle/>
                    <a:p>
                      <a:pPr algn="r" fontAlgn="b"/>
                      <a:r>
                        <a:rPr lang="en-US" sz="1200" b="0" i="0" u="none" strike="noStrike">
                          <a:effectLst/>
                          <a:latin typeface="Calibri" panose="020F0502020204030204" pitchFamily="34" charset="0"/>
                        </a:rPr>
                        <a:t>10-Jul</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200" b="0" i="0" u="none" strike="noStrike" dirty="0">
                          <a:effectLst/>
                          <a:latin typeface="Calibri" panose="020F0502020204030204" pitchFamily="34" charset="0"/>
                        </a:rPr>
                        <a:t>40591</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200" b="0" i="0" u="none" strike="noStrike">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200" b="0" i="0" u="none" strike="noStrike">
                          <a:effectLst/>
                          <a:latin typeface="Calibri" panose="020F0502020204030204" pitchFamily="34" charset="0"/>
                        </a:rPr>
                        <a:t>Pupil Membership/Child Accounting Reports (intermediate units)</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200" b="0" i="0" u="none" strike="noStrike">
                          <a:effectLst/>
                          <a:latin typeface="Calibri" panose="020F0502020204030204" pitchFamily="34" charset="0"/>
                        </a:rPr>
                        <a:t>Child Accounting</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200" b="0" i="0" u="none" strike="noStrike">
                          <a:effectLst/>
                          <a:latin typeface="Calibri" panose="020F0502020204030204" pitchFamily="34" charset="0"/>
                        </a:rPr>
                        <a:t>PDE</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229293">
                <a:tc>
                  <a:txBody>
                    <a:bodyPr/>
                    <a:lstStyle/>
                    <a:p>
                      <a:pPr algn="r" fontAlgn="b"/>
                      <a:r>
                        <a:rPr lang="en-US" sz="1200" b="0" i="0" u="none" strike="noStrike">
                          <a:effectLst/>
                          <a:latin typeface="Calibri" panose="020F0502020204030204" pitchFamily="34" charset="0"/>
                        </a:rPr>
                        <a:t>15-Jul</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dirty="0">
                          <a:effectLst/>
                          <a:latin typeface="Calibri" panose="020F0502020204030204" pitchFamily="34" charset="0"/>
                        </a:rPr>
                        <a:t>PDE 4104</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200" b="0" i="0" u="none" strike="noStrike">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effectLst/>
                          <a:latin typeface="Calibri" panose="020F0502020204030204" pitchFamily="34" charset="0"/>
                        </a:rPr>
                        <a:t>Practical Nursing Student Instructional Hours</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effectLst/>
                          <a:latin typeface="Calibri" panose="020F0502020204030204" pitchFamily="34" charset="0"/>
                        </a:rPr>
                        <a:t> </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200" b="0" i="0" u="none" strike="noStrike">
                          <a:effectLst/>
                          <a:latin typeface="Calibri" panose="020F0502020204030204" pitchFamily="34" charset="0"/>
                        </a:rPr>
                        <a:t>Bureau of Career &amp; Technical Edu.</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9293">
                <a:tc>
                  <a:txBody>
                    <a:bodyPr/>
                    <a:lstStyle/>
                    <a:p>
                      <a:pPr algn="r" fontAlgn="b"/>
                      <a:r>
                        <a:rPr lang="en-US" sz="1200" b="0" i="0" u="none" strike="noStrike">
                          <a:effectLst/>
                          <a:latin typeface="Calibri" panose="020F0502020204030204" pitchFamily="34" charset="0"/>
                        </a:rPr>
                        <a:t>15-Jul</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dirty="0">
                          <a:effectLst/>
                          <a:latin typeface="Calibri" panose="020F0502020204030204" pitchFamily="34" charset="0"/>
                        </a:rPr>
                        <a:t>374</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200" b="0" i="0" u="none" strike="noStrike" dirty="0">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Expenditures for Edu. Of Juveniles incarcerated in adult facilities (budget)</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DSD&amp;A</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229293">
                <a:tc>
                  <a:txBody>
                    <a:bodyPr/>
                    <a:lstStyle/>
                    <a:p>
                      <a:pPr algn="r" fontAlgn="b"/>
                      <a:r>
                        <a:rPr lang="en-US" sz="1200" b="0" i="0" u="none" strike="noStrike">
                          <a:effectLst/>
                          <a:latin typeface="Calibri" panose="020F0502020204030204" pitchFamily="34" charset="0"/>
                        </a:rPr>
                        <a:t>15-Jul</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PDE 2028</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200" b="0" i="0" u="none" strike="noStrike" dirty="0">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General fund annual budget</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DSD&amp;A</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229293">
                <a:tc>
                  <a:txBody>
                    <a:bodyPr/>
                    <a:lstStyle/>
                    <a:p>
                      <a:pPr algn="r" fontAlgn="b"/>
                      <a:r>
                        <a:rPr lang="en-US" sz="1200" b="0" i="0" u="none" strike="noStrike">
                          <a:effectLst/>
                          <a:latin typeface="Calibri" panose="020F0502020204030204" pitchFamily="34" charset="0"/>
                        </a:rPr>
                        <a:t>15-Jul</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Cert. of Ending Fund Balance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200" b="0" i="0" u="none" strike="noStrike" dirty="0">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dirty="0">
                          <a:effectLst/>
                          <a:latin typeface="Calibri" panose="020F0502020204030204" pitchFamily="34" charset="0"/>
                        </a:rPr>
                        <a:t>Certification of estimated ending fund balance from prior year general fund budget</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PDE</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229293">
                <a:tc>
                  <a:txBody>
                    <a:bodyPr/>
                    <a:lstStyle/>
                    <a:p>
                      <a:pPr algn="r" fontAlgn="b"/>
                      <a:r>
                        <a:rPr lang="en-US" sz="1200" b="0" i="0" u="none" strike="noStrike">
                          <a:effectLst/>
                          <a:latin typeface="Calibri" panose="020F0502020204030204" pitchFamily="34" charset="0"/>
                        </a:rPr>
                        <a:t>15-Jul</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Cert. of Use of Referendum Exceptions</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200" b="0" i="0" u="none" strike="noStrike">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dirty="0">
                          <a:effectLst/>
                          <a:latin typeface="Calibri" panose="020F0502020204030204" pitchFamily="34" charset="0"/>
                        </a:rPr>
                        <a:t>If referendum exceptions approved, file certification of use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PDE</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229293">
                <a:tc>
                  <a:txBody>
                    <a:bodyPr/>
                    <a:lstStyle/>
                    <a:p>
                      <a:pPr algn="r" fontAlgn="b"/>
                      <a:r>
                        <a:rPr lang="en-US" sz="1200" b="0" i="0" u="none" strike="noStrike">
                          <a:effectLst/>
                          <a:latin typeface="Calibri" panose="020F0502020204030204" pitchFamily="34" charset="0"/>
                        </a:rPr>
                        <a:t>15-Jul</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Tax Levy Resolution</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200" b="0" i="0" u="none" strike="noStrike">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dirty="0">
                          <a:effectLst/>
                          <a:latin typeface="Calibri" panose="020F0502020204030204" pitchFamily="34" charset="0"/>
                        </a:rPr>
                        <a:t>Submit copy of annual tax levy resolution</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DCED</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229293">
                <a:tc>
                  <a:txBody>
                    <a:bodyPr/>
                    <a:lstStyle/>
                    <a:p>
                      <a:pPr algn="r" fontAlgn="b"/>
                      <a:r>
                        <a:rPr lang="en-US" sz="1200" b="0" i="0" u="none" strike="noStrike">
                          <a:effectLst/>
                          <a:latin typeface="Calibri" panose="020F0502020204030204" pitchFamily="34" charset="0"/>
                        </a:rPr>
                        <a:t>30-Jul</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PDE-352</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200" b="0" i="0" u="none" strike="noStrike">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dirty="0">
                          <a:effectLst/>
                          <a:latin typeface="Calibri" panose="020F0502020204030204" pitchFamily="34" charset="0"/>
                        </a:rPr>
                        <a:t>ACCESS Funds Request Form</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PDE</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229293">
                <a:tc>
                  <a:txBody>
                    <a:bodyPr/>
                    <a:lstStyle/>
                    <a:p>
                      <a:pPr algn="r" fontAlgn="b"/>
                      <a:r>
                        <a:rPr lang="en-US" sz="1200" b="0" i="0" u="none" strike="noStrike">
                          <a:effectLst/>
                          <a:latin typeface="Calibri" panose="020F0502020204030204" pitchFamily="34" charset="0"/>
                        </a:rPr>
                        <a:t>31-Jul</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941</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200" b="0" i="0" u="none" strike="noStrike">
                          <a:effectLst/>
                          <a:latin typeface="Calibri" panose="020F0502020204030204" pitchFamily="34" charset="0"/>
                        </a:rPr>
                        <a:t>Quarterly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dirty="0">
                          <a:effectLst/>
                          <a:latin typeface="Calibri" panose="020F0502020204030204" pitchFamily="34" charset="0"/>
                        </a:rPr>
                        <a:t>Employer's </a:t>
                      </a:r>
                      <a:r>
                        <a:rPr lang="en-US" sz="1200" b="0" i="0" u="none" strike="noStrike" dirty="0" err="1">
                          <a:effectLst/>
                          <a:latin typeface="Calibri" panose="020F0502020204030204" pitchFamily="34" charset="0"/>
                        </a:rPr>
                        <a:t>Quartery</a:t>
                      </a:r>
                      <a:r>
                        <a:rPr lang="en-US" sz="1200" b="0" i="0" u="none" strike="noStrike" dirty="0">
                          <a:effectLst/>
                          <a:latin typeface="Calibri" panose="020F0502020204030204" pitchFamily="34" charset="0"/>
                        </a:rPr>
                        <a:t> Federal Tax Return</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IRS</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229293">
                <a:tc>
                  <a:txBody>
                    <a:bodyPr/>
                    <a:lstStyle/>
                    <a:p>
                      <a:pPr algn="r" fontAlgn="b"/>
                      <a:r>
                        <a:rPr lang="en-US" sz="1200" b="0" i="0" u="none" strike="noStrike">
                          <a:effectLst/>
                          <a:latin typeface="Calibri" panose="020F0502020204030204" pitchFamily="34" charset="0"/>
                        </a:rPr>
                        <a:t>31-Jul</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a:effectLst/>
                          <a:latin typeface="Calibri" panose="020F0502020204030204" pitchFamily="34" charset="0"/>
                        </a:rPr>
                        <a:t>PDE-2105</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200" b="0" i="0" u="none" strike="noStrike">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dirty="0">
                          <a:effectLst/>
                          <a:latin typeface="Calibri" panose="020F0502020204030204" pitchFamily="34" charset="0"/>
                        </a:rPr>
                        <a:t>Reconciliation of Social Security &amp; Medicare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dirty="0">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200" b="0" i="0" u="none" strike="noStrike" dirty="0">
                          <a:effectLst/>
                          <a:latin typeface="Calibri" panose="020F0502020204030204" pitchFamily="34" charset="0"/>
                        </a:rPr>
                        <a:t> </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bl>
          </a:graphicData>
        </a:graphic>
      </p:graphicFrame>
    </p:spTree>
    <p:extLst>
      <p:ext uri="{BB962C8B-B14F-4D97-AF65-F5344CB8AC3E}">
        <p14:creationId xmlns:p14="http://schemas.microsoft.com/office/powerpoint/2010/main" val="1206390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832418355"/>
              </p:ext>
            </p:extLst>
          </p:nvPr>
        </p:nvGraphicFramePr>
        <p:xfrm>
          <a:off x="1620982" y="405248"/>
          <a:ext cx="7315200" cy="5298362"/>
        </p:xfrm>
        <a:graphic>
          <a:graphicData uri="http://schemas.openxmlformats.org/drawingml/2006/table">
            <a:tbl>
              <a:tblPr/>
              <a:tblGrid>
                <a:gridCol w="615772"/>
                <a:gridCol w="1312873"/>
                <a:gridCol w="991200"/>
                <a:gridCol w="2494303"/>
                <a:gridCol w="737765"/>
                <a:gridCol w="1163287"/>
              </a:tblGrid>
              <a:tr h="496154">
                <a:tc>
                  <a:txBody>
                    <a:bodyPr/>
                    <a:lstStyle/>
                    <a:p>
                      <a:pPr algn="r" fontAlgn="b"/>
                      <a:r>
                        <a:rPr lang="en-US" sz="1400" b="0" i="0" u="none" strike="noStrike" dirty="0">
                          <a:effectLst/>
                          <a:latin typeface="Calibri" panose="020F0502020204030204" pitchFamily="34" charset="0"/>
                        </a:rPr>
                        <a:t>1-Aug</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l" fontAlgn="b"/>
                      <a:r>
                        <a:rPr lang="en-US" sz="1400" b="0" i="0" u="none" strike="noStrike">
                          <a:effectLst/>
                          <a:latin typeface="Calibri" panose="020F0502020204030204" pitchFamily="34" charset="0"/>
                        </a:rPr>
                        <a:t>New Hire Report</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ctr" fontAlgn="b"/>
                      <a:r>
                        <a:rPr lang="en-US" sz="1400" b="0" i="0" u="none" strike="noStrike">
                          <a:effectLst/>
                          <a:latin typeface="Calibri" panose="020F0502020204030204" pitchFamily="34" charset="0"/>
                        </a:rPr>
                        <a:t>Monthly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l" fontAlgn="b"/>
                      <a:r>
                        <a:rPr lang="en-US" sz="1400" b="0" i="0" u="none" strike="noStrike">
                          <a:effectLst/>
                          <a:latin typeface="Calibri" panose="020F0502020204030204" pitchFamily="34" charset="0"/>
                        </a:rPr>
                        <a:t>Report of New Hires </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l" fontAlgn="b"/>
                      <a:r>
                        <a:rPr lang="en-US" sz="1400" b="0" i="0" u="none" strike="noStrike">
                          <a:effectLst/>
                          <a:latin typeface="Calibri" panose="020F0502020204030204" pitchFamily="34" charset="0"/>
                        </a:rPr>
                        <a:t>HR</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l" fontAlgn="b"/>
                      <a:r>
                        <a:rPr lang="en-US" sz="1400" b="0" i="0" u="none" strike="noStrike">
                          <a:effectLst/>
                          <a:latin typeface="Calibri" panose="020F0502020204030204" pitchFamily="34" charset="0"/>
                        </a:rPr>
                        <a:t>Dept. of Labor &amp; Industry</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r>
              <a:tr h="496154">
                <a:tc>
                  <a:txBody>
                    <a:bodyPr/>
                    <a:lstStyle/>
                    <a:p>
                      <a:pPr algn="r" fontAlgn="b"/>
                      <a:r>
                        <a:rPr lang="en-US" sz="1400" b="0" i="0" u="none" strike="noStrike">
                          <a:effectLst/>
                          <a:latin typeface="Calibri" panose="020F0502020204030204" pitchFamily="34" charset="0"/>
                        </a:rPr>
                        <a:t>1-Aug</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r>
                        <a:rPr lang="en-US" sz="1400" b="0" i="0" u="none" strike="noStrike" dirty="0">
                          <a:effectLst/>
                          <a:latin typeface="Calibri" panose="020F0502020204030204" pitchFamily="34" charset="0"/>
                        </a:rPr>
                        <a:t>NSL Report on PEARS</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b"/>
                      <a:r>
                        <a:rPr lang="en-US" sz="1400" b="0" i="0" u="none" strike="noStrike">
                          <a:effectLst/>
                          <a:latin typeface="Calibri" panose="020F0502020204030204" pitchFamily="34" charset="0"/>
                        </a:rPr>
                        <a:t>Monthly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r>
                        <a:rPr lang="en-US" sz="1400" b="0" i="0" u="none" strike="noStrike">
                          <a:effectLst/>
                          <a:latin typeface="Calibri" panose="020F0502020204030204" pitchFamily="34" charset="0"/>
                        </a:rPr>
                        <a:t>Reimbursement for Lunches Served each Month</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r>
                        <a:rPr lang="en-US" sz="1400" b="0" i="0" u="none" strike="noStrike">
                          <a:effectLst/>
                          <a:latin typeface="Calibri" panose="020F0502020204030204" pitchFamily="34" charset="0"/>
                        </a:rPr>
                        <a:t>Food Service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r>
                        <a:rPr lang="en-US" sz="1400" b="0" i="0" u="none" strike="noStrike">
                          <a:effectLst/>
                          <a:latin typeface="Calibri" panose="020F0502020204030204" pitchFamily="34" charset="0"/>
                        </a:rPr>
                        <a:t>CN PEARS</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r>
              <a:tr h="667327">
                <a:tc>
                  <a:txBody>
                    <a:bodyPr/>
                    <a:lstStyle/>
                    <a:p>
                      <a:pPr algn="r" fontAlgn="b"/>
                      <a:r>
                        <a:rPr lang="en-US" sz="1400" b="0" i="0" u="none" strike="noStrike">
                          <a:effectLst/>
                          <a:latin typeface="Calibri" panose="020F0502020204030204" pitchFamily="34" charset="0"/>
                        </a:rPr>
                        <a:t>1-Aug</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400" b="0" i="0" u="none" strike="noStrike" dirty="0">
                          <a:effectLst/>
                          <a:latin typeface="Calibri" panose="020F0502020204030204" pitchFamily="34" charset="0"/>
                        </a:rPr>
                        <a:t>4014CS</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400" b="0" i="0" u="none" strike="noStrike">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400" b="0" i="0" u="none" strike="noStrike" dirty="0">
                          <a:effectLst/>
                          <a:latin typeface="Calibri" panose="020F0502020204030204" pitchFamily="34" charset="0"/>
                        </a:rPr>
                        <a:t>Pupil Membership/Child Accounting Reports (charter schools)</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400" b="0" i="0" u="none" strike="noStrike">
                          <a:effectLst/>
                          <a:latin typeface="Calibri" panose="020F0502020204030204" pitchFamily="34" charset="0"/>
                        </a:rPr>
                        <a:t>Child Accounting</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400" b="0" i="0" u="none" strike="noStrike">
                          <a:effectLst/>
                          <a:latin typeface="Calibri" panose="020F0502020204030204" pitchFamily="34" charset="0"/>
                        </a:rPr>
                        <a:t>PDE</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667327">
                <a:tc>
                  <a:txBody>
                    <a:bodyPr/>
                    <a:lstStyle/>
                    <a:p>
                      <a:pPr algn="r" fontAlgn="b"/>
                      <a:r>
                        <a:rPr lang="en-US" sz="1400" b="0" i="0" u="none" strike="noStrike">
                          <a:effectLst/>
                          <a:latin typeface="Calibri" panose="020F0502020204030204" pitchFamily="34" charset="0"/>
                        </a:rPr>
                        <a:t>1-Aug</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400" b="0" i="0" u="none" strike="noStrike">
                          <a:effectLst/>
                          <a:latin typeface="Calibri" panose="020F0502020204030204" pitchFamily="34" charset="0"/>
                        </a:rPr>
                        <a:t>4059K</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ctr" fontAlgn="b"/>
                      <a:r>
                        <a:rPr lang="en-US" sz="1400" b="0" i="0" u="none" strike="noStrike" dirty="0">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400" b="0" i="0" u="none" strike="noStrike">
                          <a:effectLst/>
                          <a:latin typeface="Calibri" panose="020F0502020204030204" pitchFamily="34" charset="0"/>
                        </a:rPr>
                        <a:t>Pupil Membership/Child Accounting Reports (school districts)</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400" b="0" i="0" u="none" strike="noStrike">
                          <a:effectLst/>
                          <a:latin typeface="Calibri" panose="020F0502020204030204" pitchFamily="34" charset="0"/>
                        </a:rPr>
                        <a:t>Child Accounting</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c>
                  <a:txBody>
                    <a:bodyPr/>
                    <a:lstStyle/>
                    <a:p>
                      <a:pPr algn="l" fontAlgn="b"/>
                      <a:r>
                        <a:rPr lang="en-US" sz="1400" b="0" i="0" u="none" strike="noStrike">
                          <a:effectLst/>
                          <a:latin typeface="Calibri" panose="020F0502020204030204" pitchFamily="34" charset="0"/>
                        </a:rPr>
                        <a:t>PDE</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4F81BD"/>
                    </a:solidFill>
                  </a:tcPr>
                </a:tc>
              </a:tr>
              <a:tr h="667327">
                <a:tc>
                  <a:txBody>
                    <a:bodyPr/>
                    <a:lstStyle/>
                    <a:p>
                      <a:pPr algn="r" fontAlgn="b"/>
                      <a:r>
                        <a:rPr lang="en-US" sz="1400" b="0" i="0" u="none" strike="noStrike">
                          <a:effectLst/>
                          <a:latin typeface="Calibri" panose="020F0502020204030204" pitchFamily="34" charset="0"/>
                        </a:rPr>
                        <a:t>10-Aug</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Upload NPAS Reports and Send On-line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400" b="0" i="0" u="none" strike="noStrike" dirty="0">
                          <a:effectLst/>
                          <a:latin typeface="Calibri" panose="020F0502020204030204" pitchFamily="34" charset="0"/>
                        </a:rPr>
                        <a:t>Monthly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dirty="0">
                          <a:effectLst/>
                          <a:latin typeface="Calibri" panose="020F0502020204030204" pitchFamily="34" charset="0"/>
                        </a:rPr>
                        <a:t>Report of Wages &amp; Retirement Contributions</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PSERS/NPAS</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667327">
                <a:tc>
                  <a:txBody>
                    <a:bodyPr/>
                    <a:lstStyle/>
                    <a:p>
                      <a:pPr algn="r" fontAlgn="b"/>
                      <a:r>
                        <a:rPr lang="en-US" sz="1400" b="0" i="0" u="none" strike="noStrike">
                          <a:effectLst/>
                          <a:latin typeface="Calibri" panose="020F0502020204030204" pitchFamily="34" charset="0"/>
                        </a:rPr>
                        <a:t>25-Aug</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effectLst/>
                          <a:latin typeface="Calibri" panose="020F0502020204030204" pitchFamily="34" charset="0"/>
                        </a:rPr>
                        <a:t>Bus Evacuation - PDE 4101</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effectLst/>
                          <a:latin typeface="Calibri" panose="020F0502020204030204" pitchFamily="34" charset="0"/>
                        </a:rPr>
                        <a:t>Semi-Annual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dirty="0">
                          <a:effectLst/>
                          <a:latin typeface="Calibri" panose="020F0502020204030204" pitchFamily="34" charset="0"/>
                        </a:rPr>
                        <a:t>School Bus Evacuation Drill </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effectLst/>
                          <a:latin typeface="Calibri" panose="020F0502020204030204" pitchFamily="34" charset="0"/>
                        </a:rPr>
                        <a:t>Transportation</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effectLst/>
                          <a:latin typeface="Calibri" panose="020F0502020204030204" pitchFamily="34" charset="0"/>
                        </a:rPr>
                        <a:t>DPT</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496154">
                <a:tc>
                  <a:txBody>
                    <a:bodyPr/>
                    <a:lstStyle/>
                    <a:p>
                      <a:pPr algn="r" fontAlgn="b"/>
                      <a:r>
                        <a:rPr lang="en-US" sz="1400" b="0" i="0" u="none" strike="noStrike">
                          <a:effectLst/>
                          <a:latin typeface="Calibri" panose="020F0502020204030204" pitchFamily="34" charset="0"/>
                        </a:rPr>
                        <a:t>30-Aug</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PDE-352</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400" b="0" i="0" u="none" strike="noStrike">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dirty="0">
                          <a:effectLst/>
                          <a:latin typeface="Calibri" panose="020F0502020204030204" pitchFamily="34" charset="0"/>
                        </a:rPr>
                        <a:t>ACCESS Funds Request Form (school district)</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PDE</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496154">
                <a:tc>
                  <a:txBody>
                    <a:bodyPr/>
                    <a:lstStyle/>
                    <a:p>
                      <a:pPr algn="r" fontAlgn="b"/>
                      <a:r>
                        <a:rPr lang="en-US" sz="1400" b="0" i="0" u="none" strike="noStrike">
                          <a:effectLst/>
                          <a:latin typeface="Calibri" panose="020F0502020204030204" pitchFamily="34" charset="0"/>
                        </a:rPr>
                        <a:t>31-Aug</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PDE-363</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400" b="0" i="0" u="none" strike="noStrike">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dirty="0">
                          <a:effectLst/>
                          <a:latin typeface="Calibri" panose="020F0502020204030204" pitchFamily="34" charset="0"/>
                        </a:rPr>
                        <a:t>Funding for Charter school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dirty="0">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DSD&amp;A</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496154">
                <a:tc>
                  <a:txBody>
                    <a:bodyPr/>
                    <a:lstStyle/>
                    <a:p>
                      <a:pPr algn="r" fontAlgn="b"/>
                      <a:r>
                        <a:rPr lang="en-US" sz="1400" b="0" i="0" u="none" strike="noStrike">
                          <a:effectLst/>
                          <a:latin typeface="Calibri" panose="020F0502020204030204" pitchFamily="34" charset="0"/>
                        </a:rPr>
                        <a:t>31-Aug</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374</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400" b="0" i="0" u="none" strike="noStrike">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Expenditures for Edu. Of Juveniles incarcerated in adult facilities (final)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dirty="0">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dirty="0">
                          <a:effectLst/>
                          <a:latin typeface="Calibri" panose="020F0502020204030204" pitchFamily="34" charset="0"/>
                        </a:rPr>
                        <a:t>DSD&amp;A</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bl>
          </a:graphicData>
        </a:graphic>
      </p:graphicFrame>
    </p:spTree>
    <p:extLst>
      <p:ext uri="{BB962C8B-B14F-4D97-AF65-F5344CB8AC3E}">
        <p14:creationId xmlns:p14="http://schemas.microsoft.com/office/powerpoint/2010/main" val="1798676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44108541"/>
              </p:ext>
            </p:extLst>
          </p:nvPr>
        </p:nvGraphicFramePr>
        <p:xfrm>
          <a:off x="1600200" y="1184565"/>
          <a:ext cx="7315200" cy="4408310"/>
        </p:xfrm>
        <a:graphic>
          <a:graphicData uri="http://schemas.openxmlformats.org/drawingml/2006/table">
            <a:tbl>
              <a:tblPr/>
              <a:tblGrid>
                <a:gridCol w="615772"/>
                <a:gridCol w="1312873"/>
                <a:gridCol w="741819"/>
                <a:gridCol w="2743684"/>
                <a:gridCol w="737765"/>
                <a:gridCol w="1163287"/>
              </a:tblGrid>
              <a:tr h="690848">
                <a:tc>
                  <a:txBody>
                    <a:bodyPr/>
                    <a:lstStyle/>
                    <a:p>
                      <a:pPr algn="r" fontAlgn="b"/>
                      <a:r>
                        <a:rPr lang="en-US" sz="1400" b="0" i="0" u="none" strike="noStrike" dirty="0">
                          <a:effectLst/>
                          <a:latin typeface="Calibri" panose="020F0502020204030204" pitchFamily="34" charset="0"/>
                        </a:rPr>
                        <a:t>1-Sep</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l" fontAlgn="b"/>
                      <a:r>
                        <a:rPr lang="en-US" sz="1400" b="0" i="0" u="none" strike="noStrike">
                          <a:effectLst/>
                          <a:latin typeface="Calibri" panose="020F0502020204030204" pitchFamily="34" charset="0"/>
                        </a:rPr>
                        <a:t>New Hire Report</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ctr" fontAlgn="b"/>
                      <a:r>
                        <a:rPr lang="en-US" sz="1400" b="0" i="0" u="none" strike="noStrike">
                          <a:effectLst/>
                          <a:latin typeface="Calibri" panose="020F0502020204030204" pitchFamily="34" charset="0"/>
                        </a:rPr>
                        <a:t>Monthly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l" fontAlgn="b"/>
                      <a:r>
                        <a:rPr lang="en-US" sz="1400" b="0" i="0" u="none" strike="noStrike" dirty="0">
                          <a:effectLst/>
                          <a:latin typeface="Calibri" panose="020F0502020204030204" pitchFamily="34" charset="0"/>
                        </a:rPr>
                        <a:t>Report of New Hires </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l" fontAlgn="b"/>
                      <a:r>
                        <a:rPr lang="en-US" sz="1400" b="0" i="0" u="none" strike="noStrike">
                          <a:effectLst/>
                          <a:latin typeface="Calibri" panose="020F0502020204030204" pitchFamily="34" charset="0"/>
                        </a:rPr>
                        <a:t>HR</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c>
                  <a:txBody>
                    <a:bodyPr/>
                    <a:lstStyle/>
                    <a:p>
                      <a:pPr algn="l" fontAlgn="b"/>
                      <a:r>
                        <a:rPr lang="en-US" sz="1400" b="0" i="0" u="none" strike="noStrike" dirty="0">
                          <a:effectLst/>
                          <a:latin typeface="Calibri" panose="020F0502020204030204" pitchFamily="34" charset="0"/>
                        </a:rPr>
                        <a:t>Dept. of Labor &amp; Industry</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64A2"/>
                    </a:solidFill>
                  </a:tcPr>
                </a:tc>
              </a:tr>
              <a:tr h="352137">
                <a:tc>
                  <a:txBody>
                    <a:bodyPr/>
                    <a:lstStyle/>
                    <a:p>
                      <a:pPr algn="r" fontAlgn="b"/>
                      <a:r>
                        <a:rPr lang="en-US" sz="1400" b="0" i="0" u="none" strike="noStrike" dirty="0">
                          <a:effectLst/>
                          <a:latin typeface="Calibri" panose="020F0502020204030204" pitchFamily="34" charset="0"/>
                        </a:rPr>
                        <a:t>1-Sep</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r>
                        <a:rPr lang="en-US" sz="1400" b="0" i="0" u="none" strike="noStrike" dirty="0">
                          <a:effectLst/>
                          <a:latin typeface="Calibri" panose="020F0502020204030204" pitchFamily="34" charset="0"/>
                        </a:rPr>
                        <a:t>NSL Report on PEARS</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b"/>
                      <a:r>
                        <a:rPr lang="en-US" sz="1400" b="0" i="0" u="none" strike="noStrike">
                          <a:effectLst/>
                          <a:latin typeface="Calibri" panose="020F0502020204030204" pitchFamily="34" charset="0"/>
                        </a:rPr>
                        <a:t>Monthly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r>
                        <a:rPr lang="en-US" sz="1400" b="0" i="0" u="none" strike="noStrike">
                          <a:effectLst/>
                          <a:latin typeface="Calibri" panose="020F0502020204030204" pitchFamily="34" charset="0"/>
                        </a:rPr>
                        <a:t>Reimbursement for Lunches Served each Month</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r>
                        <a:rPr lang="en-US" sz="1400" b="0" i="0" u="none" strike="noStrike">
                          <a:effectLst/>
                          <a:latin typeface="Calibri" panose="020F0502020204030204" pitchFamily="34" charset="0"/>
                        </a:rPr>
                        <a:t>Food Service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r>
                        <a:rPr lang="en-US" sz="1400" b="0" i="0" u="none" strike="noStrike">
                          <a:effectLst/>
                          <a:latin typeface="Calibri" panose="020F0502020204030204" pitchFamily="34" charset="0"/>
                        </a:rPr>
                        <a:t>CN PEARS</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r>
              <a:tr h="352137">
                <a:tc>
                  <a:txBody>
                    <a:bodyPr/>
                    <a:lstStyle/>
                    <a:p>
                      <a:pPr algn="r" fontAlgn="b"/>
                      <a:r>
                        <a:rPr lang="en-US" sz="1400" b="0" i="0" u="none" strike="noStrike">
                          <a:effectLst/>
                          <a:latin typeface="Calibri" panose="020F0502020204030204" pitchFamily="34" charset="0"/>
                        </a:rPr>
                        <a:t>10-Sep</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dirty="0">
                          <a:effectLst/>
                          <a:latin typeface="Calibri" panose="020F0502020204030204" pitchFamily="34" charset="0"/>
                        </a:rPr>
                        <a:t>Upload NPAS Reports and Send On-line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400" b="0" i="0" u="none" strike="noStrike" dirty="0">
                          <a:effectLst/>
                          <a:latin typeface="Calibri" panose="020F0502020204030204" pitchFamily="34" charset="0"/>
                        </a:rPr>
                        <a:t>Monthly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dirty="0">
                          <a:effectLst/>
                          <a:latin typeface="Calibri" panose="020F0502020204030204" pitchFamily="34" charset="0"/>
                        </a:rPr>
                        <a:t>Report of Wages &amp; Retirement Contributions</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PSERS/NPAS</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352137">
                <a:tc>
                  <a:txBody>
                    <a:bodyPr/>
                    <a:lstStyle/>
                    <a:p>
                      <a:pPr algn="r" fontAlgn="b"/>
                      <a:r>
                        <a:rPr lang="en-US" sz="1400" b="0" i="0" u="none" strike="noStrike">
                          <a:effectLst/>
                          <a:latin typeface="Calibri" panose="020F0502020204030204" pitchFamily="34" charset="0"/>
                        </a:rPr>
                        <a:t>10-Sep</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2030</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400" b="0" i="0" u="none" strike="noStrike" dirty="0">
                          <a:effectLst/>
                          <a:latin typeface="Calibri" panose="020F0502020204030204" pitchFamily="34" charset="0"/>
                        </a:rPr>
                        <a:t>Quarterly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dirty="0">
                          <a:effectLst/>
                          <a:latin typeface="Calibri" panose="020F0502020204030204" pitchFamily="34" charset="0"/>
                        </a:rPr>
                        <a:t>Reconciliation of cash on hand</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Comptroller</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352137">
                <a:tc>
                  <a:txBody>
                    <a:bodyPr/>
                    <a:lstStyle/>
                    <a:p>
                      <a:pPr algn="r" fontAlgn="b"/>
                      <a:r>
                        <a:rPr lang="en-US" sz="1400" b="0" i="0" u="none" strike="noStrike">
                          <a:effectLst/>
                          <a:latin typeface="Calibri" panose="020F0502020204030204" pitchFamily="34" charset="0"/>
                        </a:rPr>
                        <a:t>15-Sep</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effectLst/>
                          <a:latin typeface="Calibri" panose="020F0502020204030204" pitchFamily="34" charset="0"/>
                        </a:rPr>
                        <a:t>PDE-2099</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400" b="0" i="0" u="none" strike="noStrike">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dirty="0">
                          <a:effectLst/>
                          <a:latin typeface="Calibri" panose="020F0502020204030204" pitchFamily="34" charset="0"/>
                        </a:rPr>
                        <a:t>IU Transportation Fiscal Report</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effectLst/>
                          <a:latin typeface="Calibri" panose="020F0502020204030204" pitchFamily="34" charset="0"/>
                        </a:rPr>
                        <a:t>Transportation</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400" b="0" i="0" u="none" strike="noStrike">
                          <a:effectLst/>
                          <a:latin typeface="Calibri" panose="020F0502020204030204" pitchFamily="34" charset="0"/>
                        </a:rPr>
                        <a:t>DPT</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352137">
                <a:tc>
                  <a:txBody>
                    <a:bodyPr/>
                    <a:lstStyle/>
                    <a:p>
                      <a:pPr algn="r" fontAlgn="b"/>
                      <a:r>
                        <a:rPr lang="en-US" sz="1400" b="0" i="0" u="none" strike="noStrike">
                          <a:effectLst/>
                          <a:latin typeface="Calibri" panose="020F0502020204030204" pitchFamily="34" charset="0"/>
                        </a:rPr>
                        <a:t>15-Sep</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Submit PDE 2028 PDFs to House/Senate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400" b="0" i="0" u="none" strike="noStrike">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dirty="0">
                          <a:effectLst/>
                          <a:latin typeface="Calibri" panose="020F0502020204030204" pitchFamily="34" charset="0"/>
                        </a:rPr>
                        <a:t>Annual General Fund Budget</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House/Senate Education Comm</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352137">
                <a:tc>
                  <a:txBody>
                    <a:bodyPr/>
                    <a:lstStyle/>
                    <a:p>
                      <a:pPr algn="r" fontAlgn="b"/>
                      <a:r>
                        <a:rPr lang="en-US" sz="1400" b="0" i="0" u="none" strike="noStrike">
                          <a:effectLst/>
                          <a:latin typeface="Calibri" panose="020F0502020204030204" pitchFamily="34" charset="0"/>
                        </a:rPr>
                        <a:t>23-Sep</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 </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400" b="0" i="0" u="none" strike="noStrike">
                          <a:effectLst/>
                          <a:latin typeface="Calibri" panose="020F0502020204030204" pitchFamily="34" charset="0"/>
                        </a:rPr>
                        <a:t>Quarterly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dirty="0">
                          <a:effectLst/>
                          <a:latin typeface="Calibri" panose="020F0502020204030204" pitchFamily="34" charset="0"/>
                        </a:rPr>
                        <a:t>PSERS Q2 Employer Payment</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PSERS</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352137">
                <a:tc>
                  <a:txBody>
                    <a:bodyPr/>
                    <a:lstStyle/>
                    <a:p>
                      <a:pPr algn="r" fontAlgn="b"/>
                      <a:r>
                        <a:rPr lang="en-US" sz="1400" b="0" i="0" u="none" strike="noStrike">
                          <a:effectLst/>
                          <a:latin typeface="Calibri" panose="020F0502020204030204" pitchFamily="34" charset="0"/>
                        </a:rPr>
                        <a:t>30-Sep</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Calibri" panose="020F0502020204030204" pitchFamily="34" charset="0"/>
                        </a:rPr>
                        <a:t>H511</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Calibri" panose="020F0502020204030204" pitchFamily="34" charset="0"/>
                        </a:rPr>
                        <a:t>Request for Reimbursement and Report of School Health Serv.</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Calibri" panose="020F0502020204030204" pitchFamily="34" charset="0"/>
                        </a:rPr>
                        <a:t> </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Calibri" panose="020F0502020204030204" pitchFamily="34" charset="0"/>
                        </a:rPr>
                        <a:t>PA Dept. of Health</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52137">
                <a:tc>
                  <a:txBody>
                    <a:bodyPr/>
                    <a:lstStyle/>
                    <a:p>
                      <a:pPr algn="r" fontAlgn="b"/>
                      <a:r>
                        <a:rPr lang="en-US" sz="1400" b="0" i="0" u="none" strike="noStrike">
                          <a:effectLst/>
                          <a:latin typeface="Calibri" panose="020F0502020204030204" pitchFamily="34" charset="0"/>
                        </a:rPr>
                        <a:t>30-Sep</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r>
                        <a:rPr lang="en-US" sz="1400" b="0" i="0" u="none" strike="noStrike">
                          <a:effectLst/>
                          <a:latin typeface="Calibri" panose="020F0502020204030204" pitchFamily="34" charset="0"/>
                        </a:rPr>
                        <a:t>NSL Participation by Building</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ctr" fontAlgn="b"/>
                      <a:r>
                        <a:rPr lang="en-US" sz="1400" b="0" i="0" u="none" strike="noStrike">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r>
                        <a:rPr lang="en-US" sz="1400" b="0" i="0" u="none" strike="noStrike">
                          <a:effectLst/>
                          <a:latin typeface="Calibri" panose="020F0502020204030204" pitchFamily="34" charset="0"/>
                        </a:rPr>
                        <a:t>PEARS Report</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r>
                        <a:rPr lang="en-US" sz="1400" b="0" i="0" u="none" strike="noStrike" dirty="0">
                          <a:effectLst/>
                          <a:latin typeface="Calibri" panose="020F0502020204030204" pitchFamily="34" charset="0"/>
                        </a:rPr>
                        <a:t>Food Service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a:txBody>
                    <a:bodyPr/>
                    <a:lstStyle/>
                    <a:p>
                      <a:pPr algn="l" fontAlgn="b"/>
                      <a:r>
                        <a:rPr lang="en-US" sz="1400" b="0" i="0" u="none" strike="noStrike" dirty="0">
                          <a:effectLst/>
                          <a:latin typeface="Calibri" panose="020F0502020204030204" pitchFamily="34" charset="0"/>
                        </a:rPr>
                        <a:t>PEARS</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r>
            </a:tbl>
          </a:graphicData>
        </a:graphic>
      </p:graphicFrame>
    </p:spTree>
    <p:extLst>
      <p:ext uri="{BB962C8B-B14F-4D97-AF65-F5344CB8AC3E}">
        <p14:creationId xmlns:p14="http://schemas.microsoft.com/office/powerpoint/2010/main" val="36269971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3C5250F-F06C-48FA-8573-907B51CE684F}" type="slidenum">
              <a:rPr lang="en-US" smtClean="0"/>
              <a:t>9</a:t>
            </a:fld>
            <a:endParaRPr lang="en-US"/>
          </a:p>
        </p:txBody>
      </p:sp>
      <p:graphicFrame>
        <p:nvGraphicFramePr>
          <p:cNvPr id="3" name="Table 2"/>
          <p:cNvGraphicFramePr>
            <a:graphicFrameLocks noGrp="1"/>
          </p:cNvGraphicFramePr>
          <p:nvPr>
            <p:extLst>
              <p:ext uri="{D42A27DB-BD31-4B8C-83A1-F6EECF244321}">
                <p14:modId xmlns:p14="http://schemas.microsoft.com/office/powerpoint/2010/main" val="2717703969"/>
              </p:ext>
            </p:extLst>
          </p:nvPr>
        </p:nvGraphicFramePr>
        <p:xfrm>
          <a:off x="1472046" y="1257290"/>
          <a:ext cx="7370618" cy="4402712"/>
        </p:xfrm>
        <a:graphic>
          <a:graphicData uri="http://schemas.openxmlformats.org/drawingml/2006/table">
            <a:tbl>
              <a:tblPr/>
              <a:tblGrid>
                <a:gridCol w="620437"/>
                <a:gridCol w="1322819"/>
                <a:gridCol w="960320"/>
                <a:gridCol w="2551588"/>
                <a:gridCol w="743354"/>
                <a:gridCol w="1172100"/>
              </a:tblGrid>
              <a:tr h="309650">
                <a:tc>
                  <a:txBody>
                    <a:bodyPr/>
                    <a:lstStyle/>
                    <a:p>
                      <a:pPr algn="r" fontAlgn="b"/>
                      <a:r>
                        <a:rPr lang="en-US" sz="1400" b="0" i="0" u="none" strike="noStrike" dirty="0">
                          <a:effectLst/>
                          <a:latin typeface="Calibri" panose="020F0502020204030204" pitchFamily="34" charset="0"/>
                        </a:rPr>
                        <a:t>30-Sep</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Calibri" panose="020F0502020204030204" pitchFamily="34" charset="0"/>
                        </a:rPr>
                        <a:t>PDE 2089 &amp; 1049</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Calibri" panose="020F0502020204030204" pitchFamily="34" charset="0"/>
                        </a:rPr>
                        <a:t>Transportation Reports - Notice of intent to transport</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Calibri" panose="020F0502020204030204" pitchFamily="34" charset="0"/>
                        </a:rPr>
                        <a:t> </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Calibri" panose="020F0502020204030204" pitchFamily="34" charset="0"/>
                        </a:rPr>
                        <a:t>DSD&amp;A</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0">
                <a:tc>
                  <a:txBody>
                    <a:bodyPr/>
                    <a:lstStyle/>
                    <a:p>
                      <a:pPr algn="r" fontAlgn="b"/>
                      <a:r>
                        <a:rPr lang="en-US" sz="1400" b="0" i="0" u="none" strike="noStrike" dirty="0">
                          <a:effectLst/>
                          <a:latin typeface="Calibri" panose="020F0502020204030204" pitchFamily="34" charset="0"/>
                        </a:rPr>
                        <a:t>30-Sep</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Calibri" panose="020F0502020204030204" pitchFamily="34" charset="0"/>
                        </a:rPr>
                        <a:t>PDE - School Health Report</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effectLst/>
                          <a:latin typeface="Calibri" panose="020F0502020204030204" pitchFamily="34" charset="0"/>
                        </a:rPr>
                        <a:t>Annual</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Calibri" panose="020F0502020204030204" pitchFamily="34" charset="0"/>
                        </a:rPr>
                        <a:t>Reimbursement &amp; Report of Health Services</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Calibri" panose="020F0502020204030204" pitchFamily="34" charset="0"/>
                        </a:rPr>
                        <a:t> </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Calibri" panose="020F0502020204030204" pitchFamily="34" charset="0"/>
                        </a:rPr>
                        <a:t>PA Dept. of Health</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9650">
                <a:tc>
                  <a:txBody>
                    <a:bodyPr/>
                    <a:lstStyle/>
                    <a:p>
                      <a:pPr algn="r" fontAlgn="b"/>
                      <a:r>
                        <a:rPr lang="en-US" sz="1400" b="0" i="0" u="none" strike="noStrike">
                          <a:effectLst/>
                          <a:latin typeface="Calibri" panose="020F0502020204030204" pitchFamily="34" charset="0"/>
                        </a:rPr>
                        <a:t>30-Sep</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dirty="0">
                          <a:effectLst/>
                          <a:latin typeface="Calibri" panose="020F0502020204030204" pitchFamily="34" charset="0"/>
                        </a:rPr>
                        <a:t>Dept. of Labor &amp; Industry UC-2</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400" b="0" i="0" u="none" strike="noStrike">
                          <a:effectLst/>
                          <a:latin typeface="Calibri" panose="020F0502020204030204" pitchFamily="34" charset="0"/>
                        </a:rPr>
                        <a:t>Quarterly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Report of Unemployment Comp. Wages</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Dept. of Labor &amp; Industry</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309650">
                <a:tc>
                  <a:txBody>
                    <a:bodyPr/>
                    <a:lstStyle/>
                    <a:p>
                      <a:pPr algn="r" fontAlgn="b"/>
                      <a:r>
                        <a:rPr lang="en-US" sz="1400" b="0" i="0" u="none" strike="noStrike">
                          <a:effectLst/>
                          <a:latin typeface="Calibri" panose="020F0502020204030204" pitchFamily="34" charset="0"/>
                        </a:rPr>
                        <a:t>30-Sep</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Calibri" panose="020F0502020204030204" pitchFamily="34" charset="0"/>
                        </a:rPr>
                        <a:t>Dept. of Labor &amp; Industry - 3020</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dirty="0">
                          <a:effectLst/>
                          <a:latin typeface="Calibri" panose="020F0502020204030204" pitchFamily="34" charset="0"/>
                        </a:rPr>
                        <a:t>Quarterly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Calibri" panose="020F0502020204030204" pitchFamily="34" charset="0"/>
                        </a:rPr>
                        <a:t>Multiple Worksite Report </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Calibri" panose="020F0502020204030204" pitchFamily="34" charset="0"/>
                        </a:rPr>
                        <a:t> </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Calibri" panose="020F0502020204030204" pitchFamily="34" charset="0"/>
                        </a:rPr>
                        <a:t>Dept. of Labor &amp; Industry</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309650">
                <a:tc>
                  <a:txBody>
                    <a:bodyPr/>
                    <a:lstStyle/>
                    <a:p>
                      <a:pPr algn="r" fontAlgn="b"/>
                      <a:r>
                        <a:rPr lang="en-US" sz="1400" b="0" i="0" u="none" strike="noStrike">
                          <a:effectLst/>
                          <a:latin typeface="Calibri" panose="020F0502020204030204" pitchFamily="34" charset="0"/>
                        </a:rPr>
                        <a:t>30-Sep</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Earned Income Tax</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400" b="0" i="0" u="none" strike="noStrike" dirty="0">
                          <a:effectLst/>
                          <a:latin typeface="Calibri" panose="020F0502020204030204" pitchFamily="34" charset="0"/>
                        </a:rPr>
                        <a:t>Quarterly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Report of Local Wage Tax Withholdings</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Local EIT Collector</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309650">
                <a:tc>
                  <a:txBody>
                    <a:bodyPr/>
                    <a:lstStyle/>
                    <a:p>
                      <a:pPr algn="r" fontAlgn="b"/>
                      <a:r>
                        <a:rPr lang="en-US" sz="1400" b="0" i="0" u="none" strike="noStrike">
                          <a:effectLst/>
                          <a:latin typeface="Calibri" panose="020F0502020204030204" pitchFamily="34" charset="0"/>
                        </a:rPr>
                        <a:t>30-Sep</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IRS- 941 </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400" b="0" i="0" u="none" strike="noStrike" dirty="0">
                          <a:effectLst/>
                          <a:latin typeface="Calibri" panose="020F0502020204030204" pitchFamily="34" charset="0"/>
                        </a:rPr>
                        <a:t>Quarterly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dirty="0">
                          <a:effectLst/>
                          <a:latin typeface="Calibri" panose="020F0502020204030204" pitchFamily="34" charset="0"/>
                        </a:rPr>
                        <a:t>FICA &amp; Federal Income Tax</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IRS</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309650">
                <a:tc>
                  <a:txBody>
                    <a:bodyPr/>
                    <a:lstStyle/>
                    <a:p>
                      <a:pPr algn="r" fontAlgn="b"/>
                      <a:r>
                        <a:rPr lang="en-US" sz="1400" b="0" i="0" u="none" strike="noStrike">
                          <a:effectLst/>
                          <a:latin typeface="Calibri" panose="020F0502020204030204" pitchFamily="34" charset="0"/>
                        </a:rPr>
                        <a:t>30-Sep</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PA Department of Revenue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400" b="0" i="0" u="none" strike="noStrike">
                          <a:effectLst/>
                          <a:latin typeface="Calibri" panose="020F0502020204030204" pitchFamily="34" charset="0"/>
                        </a:rPr>
                        <a:t>Quarterly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dirty="0">
                          <a:effectLst/>
                          <a:latin typeface="Calibri" panose="020F0502020204030204" pitchFamily="34" charset="0"/>
                        </a:rPr>
                        <a:t>Report of State Tax Withholdings</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 </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309650">
                <a:tc>
                  <a:txBody>
                    <a:bodyPr/>
                    <a:lstStyle/>
                    <a:p>
                      <a:pPr algn="r" fontAlgn="b"/>
                      <a:r>
                        <a:rPr lang="en-US" sz="1400" b="0" i="0" u="none" strike="noStrike">
                          <a:effectLst/>
                          <a:latin typeface="Calibri" panose="020F0502020204030204" pitchFamily="34" charset="0"/>
                        </a:rPr>
                        <a:t>30-Sep</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PDE-339 (Act 29)</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400" b="0" i="0" u="none" strike="noStrike">
                          <a:effectLst/>
                          <a:latin typeface="Calibri" panose="020F0502020204030204" pitchFamily="34" charset="0"/>
                        </a:rPr>
                        <a:t>Quarterly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dirty="0">
                          <a:effectLst/>
                          <a:latin typeface="Calibri" panose="020F0502020204030204" pitchFamily="34" charset="0"/>
                        </a:rPr>
                        <a:t>Social Security &amp; Medicare Contributions</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 </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309650">
                <a:tc>
                  <a:txBody>
                    <a:bodyPr/>
                    <a:lstStyle/>
                    <a:p>
                      <a:pPr algn="r" fontAlgn="b"/>
                      <a:r>
                        <a:rPr lang="en-US" sz="1400" b="0" i="0" u="none" strike="noStrike">
                          <a:effectLst/>
                          <a:latin typeface="Calibri" panose="020F0502020204030204" pitchFamily="34" charset="0"/>
                        </a:rPr>
                        <a:t>30-Sep</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PSERS - Employer</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ctr" fontAlgn="b"/>
                      <a:r>
                        <a:rPr lang="en-US" sz="1400" b="0" i="0" u="none" strike="noStrike">
                          <a:effectLst/>
                          <a:latin typeface="Calibri" panose="020F0502020204030204" pitchFamily="34" charset="0"/>
                        </a:rPr>
                        <a:t>Quarterly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dirty="0">
                          <a:effectLst/>
                          <a:latin typeface="Calibri" panose="020F0502020204030204" pitchFamily="34" charset="0"/>
                        </a:rPr>
                        <a:t>Deposit of Employer Retirement Due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Finance</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c>
                  <a:txBody>
                    <a:bodyPr/>
                    <a:lstStyle/>
                    <a:p>
                      <a:pPr algn="l" fontAlgn="b"/>
                      <a:r>
                        <a:rPr lang="en-US" sz="1400" b="0" i="0" u="none" strike="noStrike">
                          <a:effectLst/>
                          <a:latin typeface="Calibri" panose="020F0502020204030204" pitchFamily="34" charset="0"/>
                        </a:rPr>
                        <a:t>PSER</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BB59"/>
                    </a:solidFill>
                  </a:tcPr>
                </a:tc>
              </a:tr>
              <a:tr h="309650">
                <a:tc>
                  <a:txBody>
                    <a:bodyPr/>
                    <a:lstStyle/>
                    <a:p>
                      <a:pPr algn="r" fontAlgn="b"/>
                      <a:r>
                        <a:rPr lang="en-US" sz="1400" b="0" i="0" u="none" strike="noStrike">
                          <a:effectLst/>
                          <a:latin typeface="Calibri" panose="020F0502020204030204" pitchFamily="34" charset="0"/>
                        </a:rPr>
                        <a:t>30-Sep</a:t>
                      </a:r>
                    </a:p>
                  </a:txBody>
                  <a:tcPr marL="4358" marR="104586"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a:effectLst/>
                          <a:latin typeface="Calibri" panose="020F0502020204030204" pitchFamily="34" charset="0"/>
                        </a:rPr>
                        <a:t>All State and Federal Grant reporting</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400" b="0" i="0" u="none" strike="noStrike">
                          <a:effectLst/>
                          <a:latin typeface="Calibri" panose="020F0502020204030204" pitchFamily="34" charset="0"/>
                        </a:rPr>
                        <a:t>Quarterly</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Calibri" panose="020F0502020204030204" pitchFamily="34" charset="0"/>
                        </a:rPr>
                        <a:t>Submit all grant reporting for State and Federal programs.</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Calibri" panose="020F0502020204030204" pitchFamily="34" charset="0"/>
                        </a:rPr>
                        <a:t> </a:t>
                      </a:r>
                    </a:p>
                  </a:txBody>
                  <a:tcPr marL="4358" marR="4358" marT="435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400" b="0" i="0" u="none" strike="noStrike" dirty="0">
                          <a:effectLst/>
                          <a:latin typeface="Calibri" panose="020F0502020204030204" pitchFamily="34" charset="0"/>
                        </a:rPr>
                        <a:t> </a:t>
                      </a:r>
                    </a:p>
                  </a:txBody>
                  <a:tcPr marL="4358" marR="4358" marT="4358"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709334251"/>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129</TotalTime>
  <Words>2034</Words>
  <Application>Microsoft Office PowerPoint</Application>
  <PresentationFormat>On-screen Show (4:3)</PresentationFormat>
  <Paragraphs>494</Paragraphs>
  <Slides>41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Calibri</vt:lpstr>
      <vt:lpstr>Garamond</vt:lpstr>
      <vt:lpstr>Times New Roman</vt:lpstr>
      <vt:lpstr>Wingdings</vt:lpstr>
      <vt:lpstr>1_Office Theme</vt:lpstr>
      <vt:lpstr> </vt:lpstr>
      <vt:lpstr>Welcome to FYI </vt:lpstr>
      <vt:lpstr>Today’s Agenda </vt:lpstr>
      <vt:lpstr>Before We Start</vt:lpstr>
      <vt:lpstr>Sources of Filing and Reporting Info</vt:lpstr>
      <vt:lpstr>PowerPoint Presentation</vt:lpstr>
      <vt:lpstr>PowerPoint Presentation</vt:lpstr>
      <vt:lpstr>PowerPoint Presentation</vt:lpstr>
      <vt:lpstr>PowerPoint Presentation</vt:lpstr>
      <vt:lpstr>Today’s Expert-John Brenchley, PRSBA, Director of Management Services, BLAST IU 17</vt:lpstr>
      <vt:lpstr> Overview of the Individuals with Disabilities Education Act (IDEA)</vt:lpstr>
      <vt:lpstr> Overview of the Individuals with Disabilities Education Act (IDEA) </vt:lpstr>
      <vt:lpstr>IDEA and IUs</vt:lpstr>
      <vt:lpstr>Components of IDEA</vt:lpstr>
      <vt:lpstr>Component I  (IU expenditures)</vt:lpstr>
      <vt:lpstr>Component II  (IU expenditures)</vt:lpstr>
      <vt:lpstr>Comp III </vt:lpstr>
      <vt:lpstr>Comp III </vt:lpstr>
      <vt:lpstr>Variables of Pass Through</vt:lpstr>
      <vt:lpstr>IU Allowable Services - Examples</vt:lpstr>
      <vt:lpstr>Example</vt:lpstr>
      <vt:lpstr>Pass Through Issues</vt:lpstr>
      <vt:lpstr>Maintenance of Effort (MoE) </vt:lpstr>
      <vt:lpstr>§300.203 - Exceptions to MoE  for IDEA</vt:lpstr>
      <vt:lpstr>How is MoE Compliance Determined?</vt:lpstr>
      <vt:lpstr>§300.205 – Adjustments to Local Efforts</vt:lpstr>
      <vt:lpstr>Account Coding</vt:lpstr>
      <vt:lpstr>Account Coding</vt:lpstr>
      <vt:lpstr>PowerPoint Presentation</vt:lpstr>
      <vt:lpstr>Build a Solid Foundation with  Elements &amp; Applications Workshops</vt:lpstr>
      <vt:lpstr>There’s a doc for that…</vt:lpstr>
      <vt:lpstr>The PASBO State Budget Blog </vt:lpstr>
      <vt:lpstr>Follow PASBO</vt:lpstr>
      <vt:lpstr>PowerPoint Presentation</vt:lpstr>
      <vt:lpstr>PowerPoint Presentation</vt:lpstr>
      <vt:lpstr>PowerPoint Presentation</vt:lpstr>
      <vt:lpstr>PowerPoint Presentation</vt:lpstr>
      <vt:lpstr>Have surplus equipment?</vt:lpstr>
      <vt:lpstr>Increase your buying power with</vt:lpstr>
      <vt:lpstr>Time for Questions!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Jay Himes</dc:creator>
  <cp:lastModifiedBy>Jeffrey S. Ammerman</cp:lastModifiedBy>
  <cp:revision>27</cp:revision>
  <dcterms:created xsi:type="dcterms:W3CDTF">2014-06-12T13:40:14Z</dcterms:created>
  <dcterms:modified xsi:type="dcterms:W3CDTF">2014-08-14T14:18:30Z</dcterms:modified>
</cp:coreProperties>
</file>