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3"/>
  </p:notesMasterIdLst>
  <p:handoutMasterIdLst>
    <p:handoutMasterId r:id="rId44"/>
  </p:handoutMasterIdLst>
  <p:sldIdLst>
    <p:sldId id="257" r:id="rId2"/>
    <p:sldId id="258" r:id="rId3"/>
    <p:sldId id="259" r:id="rId4"/>
    <p:sldId id="274" r:id="rId5"/>
    <p:sldId id="275" r:id="rId6"/>
    <p:sldId id="260" r:id="rId7"/>
    <p:sldId id="291" r:id="rId8"/>
    <p:sldId id="292" r:id="rId9"/>
    <p:sldId id="293" r:id="rId10"/>
    <p:sldId id="261"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62" r:id="rId27"/>
    <p:sldId id="263" r:id="rId28"/>
    <p:sldId id="264" r:id="rId29"/>
    <p:sldId id="265" r:id="rId30"/>
    <p:sldId id="266" r:id="rId31"/>
    <p:sldId id="296" r:id="rId32"/>
    <p:sldId id="267" r:id="rId33"/>
    <p:sldId id="268" r:id="rId34"/>
    <p:sldId id="269" r:id="rId35"/>
    <p:sldId id="295" r:id="rId36"/>
    <p:sldId id="271" r:id="rId37"/>
    <p:sldId id="294" r:id="rId38"/>
    <p:sldId id="270" r:id="rId39"/>
    <p:sldId id="297" r:id="rId40"/>
    <p:sldId id="272" r:id="rId41"/>
    <p:sldId id="273"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0C09B5-81C5-463D-9180-AF96C355EC51}" type="datetimeFigureOut">
              <a:rPr lang="en-US" smtClean="0"/>
              <a:t>2/7/2014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754E68A-F042-4A9A-B929-44F59F1D9A8E}" type="slidenum">
              <a:rPr lang="en-US" smtClean="0"/>
              <a:t>‹#›</a:t>
            </a:fld>
            <a:endParaRPr lang="en-US"/>
          </a:p>
        </p:txBody>
      </p:sp>
    </p:spTree>
    <p:extLst>
      <p:ext uri="{BB962C8B-B14F-4D97-AF65-F5344CB8AC3E}">
        <p14:creationId xmlns:p14="http://schemas.microsoft.com/office/powerpoint/2010/main" val="269000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C12292-8E10-4540-970A-9BB37745B35C}" type="datetimeFigureOut">
              <a:rPr lang="en-US" smtClean="0"/>
              <a:t>2/7/2014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7DA961F-7CFB-4D60-8D90-B80296E19C7E}" type="slidenum">
              <a:rPr lang="en-US" smtClean="0"/>
              <a:t>‹#›</a:t>
            </a:fld>
            <a:endParaRPr lang="en-US" dirty="0"/>
          </a:p>
        </p:txBody>
      </p:sp>
    </p:spTree>
    <p:extLst>
      <p:ext uri="{BB962C8B-B14F-4D97-AF65-F5344CB8AC3E}">
        <p14:creationId xmlns:p14="http://schemas.microsoft.com/office/powerpoint/2010/main" val="267220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8C59CC-46BE-41DB-8085-BBCDC42A0B35}" type="slidenum">
              <a:rPr lang="en-US" smtClean="0"/>
              <a:pPr fontAlgn="base">
                <a:spcBef>
                  <a:spcPct val="0"/>
                </a:spcBef>
                <a:spcAft>
                  <a:spcPct val="0"/>
                </a:spcAft>
              </a:pPr>
              <a:t>1</a:t>
            </a:fld>
            <a:endParaRPr lang="en-US" dirty="0" smtClean="0"/>
          </a:p>
        </p:txBody>
      </p:sp>
    </p:spTree>
    <p:extLst>
      <p:ext uri="{BB962C8B-B14F-4D97-AF65-F5344CB8AC3E}">
        <p14:creationId xmlns:p14="http://schemas.microsoft.com/office/powerpoint/2010/main" val="7845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3D99C8-2300-4C2A-BE23-24249DB6E6D8}" type="slidenum">
              <a:rPr lang="en-US" smtClean="0"/>
              <a:pPr fontAlgn="base">
                <a:spcBef>
                  <a:spcPct val="0"/>
                </a:spcBef>
                <a:spcAft>
                  <a:spcPct val="0"/>
                </a:spcAft>
              </a:pPr>
              <a:t>27</a:t>
            </a:fld>
            <a:endParaRPr lang="en-US" dirty="0" smtClean="0"/>
          </a:p>
        </p:txBody>
      </p:sp>
    </p:spTree>
    <p:extLst>
      <p:ext uri="{BB962C8B-B14F-4D97-AF65-F5344CB8AC3E}">
        <p14:creationId xmlns:p14="http://schemas.microsoft.com/office/powerpoint/2010/main" val="361282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6E312A-0447-42DA-BA1F-75C1B6CCB853}" type="slidenum">
              <a:rPr lang="en-US" smtClean="0"/>
              <a:pPr fontAlgn="base">
                <a:spcBef>
                  <a:spcPct val="0"/>
                </a:spcBef>
                <a:spcAft>
                  <a:spcPct val="0"/>
                </a:spcAft>
              </a:pPr>
              <a:t>30</a:t>
            </a:fld>
            <a:endParaRPr lang="en-US" dirty="0" smtClean="0"/>
          </a:p>
        </p:txBody>
      </p:sp>
    </p:spTree>
    <p:extLst>
      <p:ext uri="{BB962C8B-B14F-4D97-AF65-F5344CB8AC3E}">
        <p14:creationId xmlns:p14="http://schemas.microsoft.com/office/powerpoint/2010/main" val="24699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C2FF42-7A98-4973-8CAE-6909D175CD59}" type="slidenum">
              <a:rPr lang="en-US" smtClean="0"/>
              <a:pPr fontAlgn="base">
                <a:spcBef>
                  <a:spcPct val="0"/>
                </a:spcBef>
                <a:spcAft>
                  <a:spcPct val="0"/>
                </a:spcAft>
              </a:pPr>
              <a:t>33</a:t>
            </a:fld>
            <a:endParaRPr lang="en-US" dirty="0" smtClean="0"/>
          </a:p>
        </p:txBody>
      </p:sp>
    </p:spTree>
    <p:extLst>
      <p:ext uri="{BB962C8B-B14F-4D97-AF65-F5344CB8AC3E}">
        <p14:creationId xmlns:p14="http://schemas.microsoft.com/office/powerpoint/2010/main" val="380036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FC0AEC-F9BB-4C06-ABCA-EA7DFA4ED012}" type="slidenum">
              <a:rPr lang="en-US" smtClean="0"/>
              <a:pPr fontAlgn="base">
                <a:spcBef>
                  <a:spcPct val="0"/>
                </a:spcBef>
                <a:spcAft>
                  <a:spcPct val="0"/>
                </a:spcAft>
              </a:pPr>
              <a:t>34</a:t>
            </a:fld>
            <a:endParaRPr lang="en-US" dirty="0" smtClean="0"/>
          </a:p>
        </p:txBody>
      </p:sp>
    </p:spTree>
    <p:extLst>
      <p:ext uri="{BB962C8B-B14F-4D97-AF65-F5344CB8AC3E}">
        <p14:creationId xmlns:p14="http://schemas.microsoft.com/office/powerpoint/2010/main" val="91732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12486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02226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391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7391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249CFF3-D35A-4872-8E00-D12AE48179D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010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3A211E1D-EF1D-430A-A760-8B4300EE422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217349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600201"/>
            <a:ext cx="7315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A139886-AFEC-4E77-86C9-6CA3730E5E1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3704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599" y="2906713"/>
            <a:ext cx="71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4A9861D-1499-46C8-B48A-22B8855FFF1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4446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371600" y="1600201"/>
            <a:ext cx="3581400" cy="4267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600201"/>
            <a:ext cx="3581400" cy="4267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F40CB26-CCD6-445F-927C-AF64B5064BE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2889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70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70012" y="2174875"/>
            <a:ext cx="35829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2404" y="1535113"/>
            <a:ext cx="3584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404" y="2174875"/>
            <a:ext cx="3584396"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ED2832C-CBD0-48BA-92F1-178F1781E5C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94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370CDD8-7F69-4EC8-9597-66AF6D56415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9048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CDB8EA5-4135-45DE-967A-C2339A9B250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3447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0" y="273050"/>
            <a:ext cx="4419599"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00200" y="1435101"/>
            <a:ext cx="25511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E6B131E-8A4F-423A-B4AE-601E88BF709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608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138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29D2E38-B115-4197-AA27-BE518D42DE6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657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aglineGraphic.png"/>
          <p:cNvPicPr>
            <a:picLocks noChangeAspect="1"/>
          </p:cNvPicPr>
          <p:nvPr/>
        </p:nvPicPr>
        <p:blipFill>
          <a:blip r:embed="rId12" cstate="print">
            <a:extLst>
              <a:ext uri="{28A0092B-C50C-407E-A947-70E740481C1C}">
                <a14:useLocalDpi xmlns:a14="http://schemas.microsoft.com/office/drawing/2010/main" val="0"/>
              </a:ext>
            </a:extLst>
          </a:blip>
          <a:srcRect r="9167" b="3052"/>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371600" y="16002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371600" y="6096000"/>
            <a:ext cx="3810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C78E9598-F5E0-4203-A262-A2D9A0494747}" type="slidenum">
              <a:rPr lang="en-US">
                <a:solidFill>
                  <a:prstClr val="white"/>
                </a:solidFill>
              </a:rPr>
              <a:pPr>
                <a:defRPr/>
              </a:pPr>
              <a:t>‹#›</a:t>
            </a:fld>
            <a:endParaRPr lang="en-US" dirty="0">
              <a:solidFill>
                <a:prstClr val="white"/>
              </a:solidFill>
            </a:endParaRPr>
          </a:p>
        </p:txBody>
      </p:sp>
      <p:pic>
        <p:nvPicPr>
          <p:cNvPr id="1030" name="Picture 7" descr="pasbologo.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52400"/>
            <a:ext cx="13716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2755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r" rtl="0" eaLnBrk="0" fontAlgn="base" hangingPunct="0">
        <a:spcBef>
          <a:spcPct val="0"/>
        </a:spcBef>
        <a:spcAft>
          <a:spcPct val="0"/>
        </a:spcAft>
        <a:defRPr sz="3600" b="1" kern="1200">
          <a:solidFill>
            <a:schemeClr val="accent1"/>
          </a:solidFill>
          <a:latin typeface="+mj-lt"/>
          <a:ea typeface="+mj-ea"/>
          <a:cs typeface="+mj-cs"/>
        </a:defRPr>
      </a:lvl1pPr>
      <a:lvl2pPr algn="r" rtl="0" eaLnBrk="0" fontAlgn="base" hangingPunct="0">
        <a:spcBef>
          <a:spcPct val="0"/>
        </a:spcBef>
        <a:spcAft>
          <a:spcPct val="0"/>
        </a:spcAft>
        <a:defRPr sz="3600" b="1">
          <a:solidFill>
            <a:schemeClr val="accent1"/>
          </a:solidFill>
          <a:latin typeface="Calibri" panose="020F0502020204030204" pitchFamily="34" charset="0"/>
        </a:defRPr>
      </a:lvl2pPr>
      <a:lvl3pPr algn="r" rtl="0" eaLnBrk="0" fontAlgn="base" hangingPunct="0">
        <a:spcBef>
          <a:spcPct val="0"/>
        </a:spcBef>
        <a:spcAft>
          <a:spcPct val="0"/>
        </a:spcAft>
        <a:defRPr sz="3600" b="1">
          <a:solidFill>
            <a:schemeClr val="accent1"/>
          </a:solidFill>
          <a:latin typeface="Calibri" panose="020F0502020204030204" pitchFamily="34" charset="0"/>
        </a:defRPr>
      </a:lvl3pPr>
      <a:lvl4pPr algn="r" rtl="0" eaLnBrk="0" fontAlgn="base" hangingPunct="0">
        <a:spcBef>
          <a:spcPct val="0"/>
        </a:spcBef>
        <a:spcAft>
          <a:spcPct val="0"/>
        </a:spcAft>
        <a:defRPr sz="3600" b="1">
          <a:solidFill>
            <a:schemeClr val="accent1"/>
          </a:solidFill>
          <a:latin typeface="Calibri" panose="020F0502020204030204" pitchFamily="34" charset="0"/>
        </a:defRPr>
      </a:lvl4pPr>
      <a:lvl5pPr algn="r" rtl="0" eaLnBrk="0" fontAlgn="base" hangingPunct="0">
        <a:spcBef>
          <a:spcPct val="0"/>
        </a:spcBef>
        <a:spcAft>
          <a:spcPct val="0"/>
        </a:spcAft>
        <a:defRPr sz="3600" b="1">
          <a:solidFill>
            <a:schemeClr val="accent1"/>
          </a:solidFill>
          <a:latin typeface="Calibri" panose="020F0502020204030204" pitchFamily="34" charset="0"/>
        </a:defRPr>
      </a:lvl5pPr>
      <a:lvl6pPr marL="457200" algn="r" rtl="0" fontAlgn="base">
        <a:spcBef>
          <a:spcPct val="0"/>
        </a:spcBef>
        <a:spcAft>
          <a:spcPct val="0"/>
        </a:spcAft>
        <a:defRPr sz="3600" b="1">
          <a:solidFill>
            <a:schemeClr val="accent1"/>
          </a:solidFill>
          <a:latin typeface="Calibri" panose="020F0502020204030204" pitchFamily="34" charset="0"/>
        </a:defRPr>
      </a:lvl6pPr>
      <a:lvl7pPr marL="914400" algn="r" rtl="0" fontAlgn="base">
        <a:spcBef>
          <a:spcPct val="0"/>
        </a:spcBef>
        <a:spcAft>
          <a:spcPct val="0"/>
        </a:spcAft>
        <a:defRPr sz="3600" b="1">
          <a:solidFill>
            <a:schemeClr val="accent1"/>
          </a:solidFill>
          <a:latin typeface="Calibri" panose="020F0502020204030204" pitchFamily="34" charset="0"/>
        </a:defRPr>
      </a:lvl7pPr>
      <a:lvl8pPr marL="1371600" algn="r" rtl="0" fontAlgn="base">
        <a:spcBef>
          <a:spcPct val="0"/>
        </a:spcBef>
        <a:spcAft>
          <a:spcPct val="0"/>
        </a:spcAft>
        <a:defRPr sz="3600" b="1">
          <a:solidFill>
            <a:schemeClr val="accent1"/>
          </a:solidFill>
          <a:latin typeface="Calibri" panose="020F0502020204030204" pitchFamily="34" charset="0"/>
        </a:defRPr>
      </a:lvl8pPr>
      <a:lvl9pPr marL="1828800" algn="r" rtl="0" fontAlgn="base">
        <a:spcBef>
          <a:spcPct val="0"/>
        </a:spcBef>
        <a:spcAft>
          <a:spcPct val="0"/>
        </a:spcAft>
        <a:defRPr sz="3600" b="1">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rtal.state.pa.us/portal/server.pt/community/forms_and_procedures/13472" TargetMode="External"/><Relationship Id="rId2" Type="http://schemas.openxmlformats.org/officeDocument/2006/relationships/hyperlink" Target="http://www.portal.state.pa.us/portal/server.pt/community/pims-pennsylvania_information_management_system/8959" TargetMode="External"/><Relationship Id="rId1" Type="http://schemas.openxmlformats.org/officeDocument/2006/relationships/slideLayout" Target="../slideLayouts/slideLayout2.xml"/><Relationship Id="rId4" Type="http://schemas.openxmlformats.org/officeDocument/2006/relationships/hyperlink" Target="http://www.portal.state.pa.us/portal/server.pt/community/national_school_lunch/7487/activity_calendar/96458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clinderman@gvsd.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ammerman@pasb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ortal.state.pa.us/portal/server.pt/community/department_information/7203/help_and_support/51095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asbo.org/act1inf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iles.pasbo.org/conf_annual.asp"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pasbo.org/workshop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pasbo.org/uscommuniti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asbo.org/pics.asp"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asbo.org/PublicSurplus"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1905000"/>
            <a:ext cx="7585075" cy="2076450"/>
          </a:xfrm>
        </p:spPr>
        <p:txBody>
          <a:bodyPr/>
          <a:lstStyle/>
          <a:p>
            <a:pPr eaLnBrk="1" hangingPunct="1"/>
            <a:r>
              <a:rPr lang="en-US" dirty="0" smtClean="0"/>
              <a:t/>
            </a:r>
            <a:br>
              <a:rPr lang="en-US" dirty="0" smtClean="0"/>
            </a:br>
            <a:endParaRPr lang="en-US" sz="4000" dirty="0" smtClean="0"/>
          </a:p>
        </p:txBody>
      </p:sp>
      <p:pic>
        <p:nvPicPr>
          <p:cNvPr id="12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8787" y="1560983"/>
            <a:ext cx="3416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1374720" y="3692219"/>
            <a:ext cx="7677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sz="1900" dirty="0"/>
              <a:t>Listen to audio over your computer speakers. If you are not able to listen via the Internet, you can dial-in by phone using the numbers shown on your screen. </a:t>
            </a:r>
          </a:p>
          <a:p>
            <a:pPr eaLnBrk="1" hangingPunct="1">
              <a:spcBef>
                <a:spcPct val="0"/>
              </a:spcBef>
            </a:pPr>
            <a:r>
              <a:rPr lang="en-US" sz="1900" dirty="0"/>
              <a:t>If you disconnect, simply repeat instructions to reconnect to the program.</a:t>
            </a:r>
          </a:p>
          <a:p>
            <a:pPr eaLnBrk="1" hangingPunct="1">
              <a:lnSpc>
                <a:spcPct val="120000"/>
              </a:lnSpc>
              <a:spcBef>
                <a:spcPct val="0"/>
              </a:spcBef>
            </a:pPr>
            <a:r>
              <a:rPr lang="en-US" sz="1900" dirty="0"/>
              <a:t>If listening to audio by phone, you can adjust the volume by</a:t>
            </a:r>
            <a:r>
              <a:rPr lang="en-US" sz="1900" b="1" dirty="0"/>
              <a:t> </a:t>
            </a:r>
            <a:r>
              <a:rPr lang="en-US" sz="1900" dirty="0"/>
              <a:t>pressing *4.</a:t>
            </a:r>
          </a:p>
          <a:p>
            <a:pPr eaLnBrk="1" hangingPunct="1">
              <a:lnSpc>
                <a:spcPct val="120000"/>
              </a:lnSpc>
              <a:spcBef>
                <a:spcPct val="0"/>
              </a:spcBef>
            </a:pPr>
            <a:r>
              <a:rPr lang="en-US" sz="1900" dirty="0"/>
              <a:t>To submit a question, type in the chat window and click “Enter” to send.  </a:t>
            </a:r>
          </a:p>
          <a:p>
            <a:pPr eaLnBrk="1" hangingPunct="1">
              <a:lnSpc>
                <a:spcPct val="120000"/>
              </a:lnSpc>
              <a:spcBef>
                <a:spcPct val="0"/>
              </a:spcBef>
            </a:pPr>
            <a:r>
              <a:rPr lang="en-US" sz="1900" dirty="0"/>
              <a:t>CPE and CEU Credits are NOT available for this forum.</a:t>
            </a:r>
          </a:p>
        </p:txBody>
      </p:sp>
      <p:sp>
        <p:nvSpPr>
          <p:cNvPr id="3" name="Rectangle 2"/>
          <p:cNvSpPr/>
          <p:nvPr/>
        </p:nvSpPr>
        <p:spPr>
          <a:xfrm>
            <a:off x="1539307" y="398717"/>
            <a:ext cx="6335260" cy="923330"/>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reflection blurRad="6350" stA="53000" endA="300" endPos="35500" dir="5400000" sy="-90000" algn="bl" rotWithShape="0"/>
                </a:effectLst>
                <a:latin typeface="+mn-lt"/>
              </a:rPr>
              <a:t>Thanks for Joining Us!</a:t>
            </a:r>
          </a:p>
        </p:txBody>
      </p:sp>
    </p:spTree>
    <p:extLst>
      <p:ext uri="{BB962C8B-B14F-4D97-AF65-F5344CB8AC3E}">
        <p14:creationId xmlns:p14="http://schemas.microsoft.com/office/powerpoint/2010/main" val="205422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Sources of Filing and Reporting Info</a:t>
            </a:r>
            <a:endParaRPr lang="en-US" dirty="0"/>
          </a:p>
        </p:txBody>
      </p:sp>
      <p:sp>
        <p:nvSpPr>
          <p:cNvPr id="23555" name="Content Placeholder 2"/>
          <p:cNvSpPr>
            <a:spLocks noGrp="1"/>
          </p:cNvSpPr>
          <p:nvPr>
            <p:ph idx="1"/>
          </p:nvPr>
        </p:nvSpPr>
        <p:spPr>
          <a:xfrm>
            <a:off x="1371600" y="1600200"/>
            <a:ext cx="7315200" cy="4267200"/>
          </a:xfrm>
        </p:spPr>
        <p:txBody>
          <a:bodyPr/>
          <a:lstStyle/>
          <a:p>
            <a:pPr eaLnBrk="1" hangingPunct="1"/>
            <a:r>
              <a:rPr lang="en-US" dirty="0" smtClean="0"/>
              <a:t>PIMS Data Collection Calendar</a:t>
            </a:r>
          </a:p>
          <a:p>
            <a:pPr eaLnBrk="1" hangingPunct="1">
              <a:buFont typeface="Wingdings" panose="05000000000000000000" pitchFamily="2" charset="2"/>
              <a:buChar char="q"/>
            </a:pPr>
            <a:r>
              <a:rPr lang="en-US" sz="2000" dirty="0" smtClean="0">
                <a:hlinkClick r:id="rId2"/>
              </a:rPr>
              <a:t>http://www.portal.state.pa.us/portal/server.pt/community/pims-pennsylvania_information_management_system/8959</a:t>
            </a:r>
            <a:r>
              <a:rPr lang="en-US" sz="2000" dirty="0" smtClean="0"/>
              <a:t> </a:t>
            </a:r>
          </a:p>
          <a:p>
            <a:pPr eaLnBrk="1" hangingPunct="1"/>
            <a:r>
              <a:rPr lang="en-US" dirty="0" smtClean="0"/>
              <a:t>Comptroller Forms</a:t>
            </a:r>
          </a:p>
          <a:p>
            <a:pPr eaLnBrk="1" hangingPunct="1">
              <a:buFont typeface="Wingdings" panose="05000000000000000000" pitchFamily="2" charset="2"/>
              <a:buChar char="q"/>
            </a:pPr>
            <a:r>
              <a:rPr lang="en-US" sz="2000" dirty="0" smtClean="0">
                <a:hlinkClick r:id="rId3"/>
              </a:rPr>
              <a:t>http://www.portal.state.pa.us/portal/server.pt/community/forms_and_procedures/13472</a:t>
            </a:r>
            <a:r>
              <a:rPr lang="en-US" sz="2000" dirty="0" smtClean="0"/>
              <a:t> </a:t>
            </a:r>
          </a:p>
          <a:p>
            <a:pPr eaLnBrk="1" hangingPunct="1"/>
            <a:r>
              <a:rPr lang="en-US" dirty="0" smtClean="0"/>
              <a:t>Food Service Calendar</a:t>
            </a:r>
          </a:p>
          <a:p>
            <a:pPr eaLnBrk="1" hangingPunct="1">
              <a:buFont typeface="Wingdings" panose="05000000000000000000" pitchFamily="2" charset="2"/>
              <a:buChar char="q"/>
            </a:pPr>
            <a:r>
              <a:rPr lang="en-US" sz="2000" dirty="0" smtClean="0">
                <a:hlinkClick r:id="rId4"/>
              </a:rPr>
              <a:t>http://www.portal.state.pa.us/portal/server.pt/community/national_school_lunch/7487/activity_calendar/964588</a:t>
            </a:r>
            <a:endParaRPr lang="en-US" sz="2000" dirty="0" smtClean="0"/>
          </a:p>
          <a:p>
            <a:pPr eaLnBrk="1" hangingPunct="1">
              <a:buFont typeface="Wingdings" panose="05000000000000000000" pitchFamily="2" charset="2"/>
              <a:buChar char="q"/>
            </a:pPr>
            <a:endParaRPr lang="en-US" sz="2000" dirty="0" smtClean="0"/>
          </a:p>
        </p:txBody>
      </p:sp>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01F9FEB-E70D-4BFD-9A98-8B17D362B06D}" type="slidenum">
              <a:rPr lang="en-US" sz="1200" smtClean="0">
                <a:solidFill>
                  <a:schemeClr val="bg1"/>
                </a:solidFill>
              </a:rPr>
              <a:pPr fontAlgn="base">
                <a:spcBef>
                  <a:spcPct val="0"/>
                </a:spcBef>
                <a:spcAft>
                  <a:spcPct val="0"/>
                </a:spcAft>
                <a:buFontTx/>
                <a:buNone/>
              </a:pPr>
              <a:t>10</a:t>
            </a:fld>
            <a:endParaRPr lang="en-US" sz="1200" dirty="0" smtClean="0">
              <a:solidFill>
                <a:schemeClr val="bg1"/>
              </a:solidFill>
            </a:endParaRPr>
          </a:p>
        </p:txBody>
      </p:sp>
    </p:spTree>
    <p:extLst>
      <p:ext uri="{BB962C8B-B14F-4D97-AF65-F5344CB8AC3E}">
        <p14:creationId xmlns:p14="http://schemas.microsoft.com/office/powerpoint/2010/main" val="80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709" y="221674"/>
            <a:ext cx="7865918" cy="2483426"/>
          </a:xfrm>
        </p:spPr>
        <p:txBody>
          <a:bodyPr>
            <a:noAutofit/>
          </a:bodyPr>
          <a:lstStyle/>
          <a:p>
            <a:r>
              <a:rPr lang="en-US" sz="4000" dirty="0" smtClean="0">
                <a:effectLst>
                  <a:outerShdw blurRad="38100" dist="38100" dir="2700000" algn="tl">
                    <a:srgbClr val="000000">
                      <a:alpha val="43137"/>
                    </a:srgbClr>
                  </a:outerShdw>
                </a:effectLst>
              </a:rPr>
              <a:t>Getting Comfortable in Your Position:</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Relax and Take Control</a:t>
            </a:r>
            <a:br>
              <a:rPr lang="en-US" sz="4000" dirty="0" smtClean="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166754" y="3048000"/>
            <a:ext cx="4672445" cy="2590800"/>
          </a:xfrm>
        </p:spPr>
        <p:txBody>
          <a:bodyPr>
            <a:normAutofit fontScale="92500" lnSpcReduction="10000"/>
          </a:bodyPr>
          <a:lstStyle/>
          <a:p>
            <a:r>
              <a:rPr lang="en-US" sz="2800" dirty="0" smtClean="0">
                <a:solidFill>
                  <a:schemeClr val="tx1"/>
                </a:solidFill>
              </a:rPr>
              <a:t>Chuck Linderman</a:t>
            </a:r>
          </a:p>
          <a:p>
            <a:r>
              <a:rPr lang="en-US" sz="2800" dirty="0" smtClean="0">
                <a:solidFill>
                  <a:schemeClr val="tx1"/>
                </a:solidFill>
              </a:rPr>
              <a:t>Director of Business Affairs/Board Secretary</a:t>
            </a:r>
          </a:p>
          <a:p>
            <a:r>
              <a:rPr lang="en-US" sz="2800" dirty="0" smtClean="0">
                <a:solidFill>
                  <a:schemeClr val="tx1"/>
                </a:solidFill>
              </a:rPr>
              <a:t>Great Valley School District</a:t>
            </a:r>
          </a:p>
          <a:p>
            <a:r>
              <a:rPr lang="en-US" sz="2800" dirty="0" smtClean="0">
                <a:solidFill>
                  <a:schemeClr val="tx1"/>
                </a:solidFill>
                <a:hlinkClick r:id="rId2"/>
              </a:rPr>
              <a:t>clinderman@gvsd.org</a:t>
            </a:r>
            <a:r>
              <a:rPr lang="en-US" sz="2800" dirty="0" smtClean="0">
                <a:solidFill>
                  <a:schemeClr val="tx1"/>
                </a:solidFill>
              </a:rPr>
              <a:t> </a:t>
            </a:r>
          </a:p>
          <a:p>
            <a:r>
              <a:rPr lang="en-US" sz="2800" dirty="0" smtClean="0">
                <a:solidFill>
                  <a:schemeClr val="tx1"/>
                </a:solidFill>
              </a:rPr>
              <a:t>(610) 889-2125, ext. 2123</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163" y="3047186"/>
            <a:ext cx="2753591" cy="2591614"/>
          </a:xfrm>
          <a:prstGeom prst="rect">
            <a:avLst/>
          </a:prstGeom>
        </p:spPr>
      </p:pic>
    </p:spTree>
    <p:extLst>
      <p:ext uri="{BB962C8B-B14F-4D97-AF65-F5344CB8AC3E}">
        <p14:creationId xmlns:p14="http://schemas.microsoft.com/office/powerpoint/2010/main" val="400914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Working with the School Board</a:t>
            </a:r>
            <a:endParaRPr lang="en-US" i="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normAutofit fontScale="85000" lnSpcReduction="20000"/>
          </a:bodyPr>
          <a:lstStyle/>
          <a:p>
            <a:r>
              <a:rPr lang="en-US" sz="3800" dirty="0" smtClean="0"/>
              <a:t>Remember the Boy Scout Motto</a:t>
            </a:r>
          </a:p>
          <a:p>
            <a:pPr lvl="1">
              <a:buFont typeface="Wingdings" panose="05000000000000000000" pitchFamily="2" charset="2"/>
              <a:buChar char="§"/>
            </a:pPr>
            <a:r>
              <a:rPr lang="en-US" dirty="0" smtClean="0"/>
              <a:t>“Be Prepared”</a:t>
            </a:r>
          </a:p>
          <a:p>
            <a:pPr lvl="1">
              <a:buFont typeface="Wingdings" panose="05000000000000000000" pitchFamily="2" charset="2"/>
              <a:buChar char="§"/>
            </a:pPr>
            <a:r>
              <a:rPr lang="en-US" dirty="0" smtClean="0"/>
              <a:t>Too much is better than not enough</a:t>
            </a:r>
          </a:p>
          <a:p>
            <a:pPr lvl="1">
              <a:buFont typeface="Wingdings" panose="05000000000000000000" pitchFamily="2" charset="2"/>
              <a:buChar char="§"/>
            </a:pPr>
            <a:r>
              <a:rPr lang="en-US" dirty="0" smtClean="0"/>
              <a:t>Don’t be afraid say you don’t know</a:t>
            </a:r>
          </a:p>
          <a:p>
            <a:pPr lvl="2">
              <a:buFont typeface="Wingdings" panose="05000000000000000000" pitchFamily="2" charset="2"/>
              <a:buChar char="ü"/>
            </a:pPr>
            <a:r>
              <a:rPr lang="en-US" dirty="0" smtClean="0"/>
              <a:t>But always offer to find out the answer</a:t>
            </a:r>
          </a:p>
          <a:p>
            <a:pPr lvl="1">
              <a:buFont typeface="Wingdings" panose="05000000000000000000" pitchFamily="2" charset="2"/>
              <a:buChar char="§"/>
            </a:pPr>
            <a:r>
              <a:rPr lang="en-US" dirty="0" smtClean="0"/>
              <a:t>Remember to keep things at a high level and very simple</a:t>
            </a:r>
          </a:p>
          <a:p>
            <a:pPr lvl="1">
              <a:buFont typeface="Wingdings" panose="05000000000000000000" pitchFamily="2" charset="2"/>
              <a:buChar char="§"/>
            </a:pPr>
            <a:r>
              <a:rPr lang="en-US" dirty="0" smtClean="0"/>
              <a:t>Remember you have all the answers (or can get them)</a:t>
            </a:r>
          </a:p>
          <a:p>
            <a:pPr lvl="2">
              <a:buFont typeface="Wingdings" panose="05000000000000000000" pitchFamily="2" charset="2"/>
              <a:buChar char="ü"/>
            </a:pPr>
            <a:r>
              <a:rPr lang="en-US" dirty="0" smtClean="0"/>
              <a:t>Don’t give them new questions, just answers </a:t>
            </a:r>
          </a:p>
          <a:p>
            <a:pPr lvl="1">
              <a:buFont typeface="Wingdings" panose="05000000000000000000" pitchFamily="2" charset="2"/>
              <a:buChar char="§"/>
            </a:pPr>
            <a:r>
              <a:rPr lang="en-US" dirty="0" smtClean="0"/>
              <a:t>Try to know a little about a lot of things and not a lot about any one thing.</a:t>
            </a:r>
            <a:endParaRPr lang="en-US" dirty="0"/>
          </a:p>
        </p:txBody>
      </p:sp>
    </p:spTree>
    <p:extLst>
      <p:ext uri="{BB962C8B-B14F-4D97-AF65-F5344CB8AC3E}">
        <p14:creationId xmlns:p14="http://schemas.microsoft.com/office/powerpoint/2010/main" val="261998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Business Office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17072" y="1274618"/>
            <a:ext cx="7460673" cy="4830763"/>
          </a:xfrm>
        </p:spPr>
        <p:txBody>
          <a:bodyPr>
            <a:normAutofit/>
          </a:bodyPr>
          <a:lstStyle/>
          <a:p>
            <a:r>
              <a:rPr lang="en-US" dirty="0" smtClean="0"/>
              <a:t>Probably the busiest time for the Business Office</a:t>
            </a:r>
          </a:p>
          <a:p>
            <a:pPr lvl="1">
              <a:buFont typeface="Wingdings" panose="05000000000000000000" pitchFamily="2" charset="2"/>
              <a:buChar char="§"/>
            </a:pPr>
            <a:r>
              <a:rPr lang="en-US" dirty="0" smtClean="0"/>
              <a:t>Budget (Act 1)</a:t>
            </a:r>
          </a:p>
          <a:p>
            <a:pPr lvl="2">
              <a:buFont typeface="Wingdings" panose="05000000000000000000" pitchFamily="2" charset="2"/>
              <a:buChar char="ü"/>
            </a:pPr>
            <a:r>
              <a:rPr lang="en-US" dirty="0" smtClean="0"/>
              <a:t>Deciphering the Governors Budget</a:t>
            </a:r>
          </a:p>
          <a:p>
            <a:pPr lvl="1">
              <a:buFont typeface="Wingdings" panose="05000000000000000000" pitchFamily="2" charset="2"/>
              <a:buChar char="§"/>
            </a:pPr>
            <a:r>
              <a:rPr lang="en-US" dirty="0" smtClean="0"/>
              <a:t>Bids</a:t>
            </a:r>
          </a:p>
          <a:p>
            <a:pPr lvl="1">
              <a:buFont typeface="Wingdings" panose="05000000000000000000" pitchFamily="2" charset="2"/>
              <a:buChar char="§"/>
            </a:pPr>
            <a:r>
              <a:rPr lang="en-US" dirty="0" smtClean="0"/>
              <a:t>Personnel </a:t>
            </a:r>
            <a:endParaRPr lang="en-US" dirty="0"/>
          </a:p>
          <a:p>
            <a:r>
              <a:rPr lang="en-US" dirty="0" smtClean="0"/>
              <a:t>Always make time for questions from your staff</a:t>
            </a:r>
          </a:p>
          <a:p>
            <a:pPr lvl="1">
              <a:buFont typeface="Wingdings" panose="05000000000000000000" pitchFamily="2" charset="2"/>
              <a:buChar char="§"/>
            </a:pPr>
            <a:r>
              <a:rPr lang="en-US" dirty="0" smtClean="0"/>
              <a:t>Make every inquiry an important one</a:t>
            </a:r>
          </a:p>
          <a:p>
            <a:endParaRPr lang="en-US" dirty="0" smtClean="0"/>
          </a:p>
        </p:txBody>
      </p:sp>
    </p:spTree>
    <p:extLst>
      <p:ext uri="{BB962C8B-B14F-4D97-AF65-F5344CB8AC3E}">
        <p14:creationId xmlns:p14="http://schemas.microsoft.com/office/powerpoint/2010/main" val="426352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Operations and Maintenance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600" dirty="0" smtClean="0"/>
              <a:t>Still licking our wounds from the winter</a:t>
            </a:r>
          </a:p>
          <a:p>
            <a:pPr lvl="1">
              <a:buFont typeface="Wingdings" panose="05000000000000000000" pitchFamily="2" charset="2"/>
              <a:buChar char="§"/>
            </a:pPr>
            <a:r>
              <a:rPr lang="en-US" sz="2800" dirty="0" smtClean="0"/>
              <a:t>Access the damage from the winter</a:t>
            </a:r>
          </a:p>
          <a:p>
            <a:pPr lvl="1">
              <a:buFont typeface="Wingdings" panose="05000000000000000000" pitchFamily="2" charset="2"/>
              <a:buChar char="§"/>
            </a:pPr>
            <a:r>
              <a:rPr lang="en-US" sz="2800" dirty="0" smtClean="0"/>
              <a:t>Finalize Capital Projects for the Summer</a:t>
            </a:r>
          </a:p>
          <a:p>
            <a:pPr lvl="1">
              <a:buFont typeface="Wingdings" panose="05000000000000000000" pitchFamily="2" charset="2"/>
              <a:buChar char="§"/>
            </a:pPr>
            <a:r>
              <a:rPr lang="en-US" sz="2800" dirty="0" smtClean="0"/>
              <a:t>Re-Tool the Long Range Maintenance Plan</a:t>
            </a:r>
          </a:p>
          <a:p>
            <a:pPr lvl="1">
              <a:buFont typeface="Wingdings" panose="05000000000000000000" pitchFamily="2" charset="2"/>
              <a:buChar char="§"/>
            </a:pPr>
            <a:r>
              <a:rPr lang="en-US" sz="2800" dirty="0" smtClean="0"/>
              <a:t>Check in with the Crew</a:t>
            </a:r>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32693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Technology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1517073"/>
            <a:ext cx="6915150" cy="4659890"/>
          </a:xfrm>
        </p:spPr>
        <p:txBody>
          <a:bodyPr>
            <a:normAutofit/>
          </a:bodyPr>
          <a:lstStyle/>
          <a:p>
            <a:r>
              <a:rPr lang="en-US" sz="3200" dirty="0" smtClean="0"/>
              <a:t>Review the Technology projects for the summer</a:t>
            </a:r>
          </a:p>
          <a:p>
            <a:r>
              <a:rPr lang="en-US" sz="3200" dirty="0" smtClean="0"/>
              <a:t>Review the Long Term Technology Plan</a:t>
            </a:r>
          </a:p>
          <a:p>
            <a:r>
              <a:rPr lang="en-US" sz="3200" dirty="0" smtClean="0"/>
              <a:t>Assess the strength of your network</a:t>
            </a:r>
          </a:p>
          <a:p>
            <a:endParaRPr lang="en-US" sz="3200" dirty="0"/>
          </a:p>
        </p:txBody>
      </p:sp>
    </p:spTree>
    <p:extLst>
      <p:ext uri="{BB962C8B-B14F-4D97-AF65-F5344CB8AC3E}">
        <p14:creationId xmlns:p14="http://schemas.microsoft.com/office/powerpoint/2010/main" val="121824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Transportation</a:t>
            </a:r>
            <a:endParaRPr lang="en-US" dirty="0"/>
          </a:p>
        </p:txBody>
      </p:sp>
      <p:sp>
        <p:nvSpPr>
          <p:cNvPr id="3" name="Content Placeholder 2"/>
          <p:cNvSpPr>
            <a:spLocks noGrp="1"/>
          </p:cNvSpPr>
          <p:nvPr>
            <p:ph idx="1"/>
          </p:nvPr>
        </p:nvSpPr>
        <p:spPr>
          <a:xfrm>
            <a:off x="1600200" y="1690689"/>
            <a:ext cx="6690452" cy="5181600"/>
          </a:xfrm>
        </p:spPr>
        <p:txBody>
          <a:bodyPr>
            <a:normAutofit/>
          </a:bodyPr>
          <a:lstStyle/>
          <a:p>
            <a:r>
              <a:rPr lang="en-US" dirty="0" smtClean="0"/>
              <a:t>Review Routes for following year</a:t>
            </a:r>
          </a:p>
          <a:p>
            <a:r>
              <a:rPr lang="en-US" dirty="0" smtClean="0"/>
              <a:t>Look at possible savings</a:t>
            </a:r>
          </a:p>
          <a:p>
            <a:pPr lvl="1">
              <a:buFont typeface="Wingdings" panose="05000000000000000000" pitchFamily="2" charset="2"/>
              <a:buChar char="§"/>
            </a:pPr>
            <a:r>
              <a:rPr lang="en-US" dirty="0" smtClean="0"/>
              <a:t>Consolidation of Stops</a:t>
            </a:r>
          </a:p>
          <a:p>
            <a:pPr lvl="1">
              <a:buFont typeface="Wingdings" panose="05000000000000000000" pitchFamily="2" charset="2"/>
              <a:buChar char="§"/>
            </a:pPr>
            <a:r>
              <a:rPr lang="en-US" dirty="0" smtClean="0"/>
              <a:t>Sharing of services with other districts</a:t>
            </a:r>
          </a:p>
          <a:p>
            <a:pPr lvl="2">
              <a:buFont typeface="Wingdings" panose="05000000000000000000" pitchFamily="2" charset="2"/>
              <a:buChar char="ü"/>
            </a:pPr>
            <a:r>
              <a:rPr lang="en-US" sz="2400" dirty="0" smtClean="0"/>
              <a:t>Especially the Non-Publics</a:t>
            </a:r>
          </a:p>
          <a:p>
            <a:r>
              <a:rPr lang="en-US" dirty="0" smtClean="0"/>
              <a:t>Review the Preliminary numbers submitted to PDE</a:t>
            </a:r>
            <a:endParaRPr lang="en-US" dirty="0"/>
          </a:p>
        </p:txBody>
      </p:sp>
    </p:spTree>
    <p:extLst>
      <p:ext uri="{BB962C8B-B14F-4D97-AF65-F5344CB8AC3E}">
        <p14:creationId xmlns:p14="http://schemas.microsoft.com/office/powerpoint/2010/main" val="273564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Human Resources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7800" y="1524000"/>
            <a:ext cx="7239000" cy="4602163"/>
          </a:xfrm>
        </p:spPr>
        <p:txBody>
          <a:bodyPr/>
          <a:lstStyle/>
          <a:p>
            <a:r>
              <a:rPr lang="en-US" dirty="0" smtClean="0"/>
              <a:t>Open enrollment for </a:t>
            </a:r>
            <a:r>
              <a:rPr lang="en-US" dirty="0" smtClean="0"/>
              <a:t>health care </a:t>
            </a:r>
            <a:r>
              <a:rPr lang="en-US" dirty="0" smtClean="0"/>
              <a:t>in most schools is April-May</a:t>
            </a:r>
          </a:p>
          <a:p>
            <a:r>
              <a:rPr lang="en-US" dirty="0" smtClean="0"/>
              <a:t>Possible </a:t>
            </a:r>
            <a:r>
              <a:rPr lang="en-US" dirty="0" smtClean="0"/>
              <a:t>retirements</a:t>
            </a:r>
            <a:endParaRPr lang="en-US" dirty="0" smtClean="0"/>
          </a:p>
          <a:p>
            <a:r>
              <a:rPr lang="en-US" dirty="0" smtClean="0"/>
              <a:t>Staffing for next year</a:t>
            </a:r>
          </a:p>
          <a:p>
            <a:r>
              <a:rPr lang="en-US" dirty="0" smtClean="0"/>
              <a:t>Develop </a:t>
            </a:r>
            <a:r>
              <a:rPr lang="en-US" dirty="0" smtClean="0"/>
              <a:t>an interview schedule </a:t>
            </a:r>
            <a:endParaRPr lang="en-US" dirty="0" smtClean="0"/>
          </a:p>
          <a:p>
            <a:endParaRPr lang="en-US" dirty="0"/>
          </a:p>
        </p:txBody>
      </p:sp>
    </p:spTree>
    <p:extLst>
      <p:ext uri="{BB962C8B-B14F-4D97-AF65-F5344CB8AC3E}">
        <p14:creationId xmlns:p14="http://schemas.microsoft.com/office/powerpoint/2010/main" val="32571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Food Service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dirty="0" smtClean="0"/>
              <a:t>Self-Op’s should meet with the Business Manager to review the Profit/Loss statement</a:t>
            </a:r>
          </a:p>
          <a:p>
            <a:pPr lvl="1">
              <a:buFont typeface="Wingdings" panose="05000000000000000000" pitchFamily="2" charset="2"/>
              <a:buChar char="§"/>
            </a:pPr>
            <a:r>
              <a:rPr lang="en-US" sz="2800" dirty="0" smtClean="0"/>
              <a:t>Not too late to make some adjustment</a:t>
            </a:r>
          </a:p>
          <a:p>
            <a:pPr lvl="1">
              <a:buFont typeface="Wingdings" panose="05000000000000000000" pitchFamily="2" charset="2"/>
              <a:buChar char="§"/>
            </a:pPr>
            <a:r>
              <a:rPr lang="en-US" sz="2800" dirty="0" smtClean="0"/>
              <a:t>Consider Approaching Private and Parochial School in your area to act as their contract</a:t>
            </a:r>
          </a:p>
          <a:p>
            <a:pPr lvl="2">
              <a:buFont typeface="Wingdings" panose="05000000000000000000" pitchFamily="2" charset="2"/>
              <a:buChar char="ü"/>
            </a:pPr>
            <a:r>
              <a:rPr lang="en-US" sz="2400" dirty="0" smtClean="0"/>
              <a:t>Marginal Cost of 1 additional Meal is very small</a:t>
            </a:r>
          </a:p>
          <a:p>
            <a:pPr lvl="2">
              <a:buFont typeface="Wingdings" panose="05000000000000000000" pitchFamily="2" charset="2"/>
              <a:buChar char="ü"/>
            </a:pPr>
            <a:r>
              <a:rPr lang="en-US" sz="2400" dirty="0" smtClean="0"/>
              <a:t>Marginal Profit for that Meal is high</a:t>
            </a:r>
            <a:endParaRPr lang="en-US" sz="2400" dirty="0"/>
          </a:p>
        </p:txBody>
      </p:sp>
    </p:spTree>
    <p:extLst>
      <p:ext uri="{BB962C8B-B14F-4D97-AF65-F5344CB8AC3E}">
        <p14:creationId xmlns:p14="http://schemas.microsoft.com/office/powerpoint/2010/main" val="394804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outerShdw blurRad="38100" dist="38100" dir="2700000" algn="tl">
                    <a:srgbClr val="000000">
                      <a:alpha val="43137"/>
                    </a:srgbClr>
                  </a:outerShdw>
                </a:effectLst>
              </a:rPr>
              <a:t>Jeff Ammerman, PASBO Director of Technical Assistance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Previous business manager at State College Area SD, South Middleton SD, and Philipsburg-Osceola Area SD</a:t>
            </a:r>
          </a:p>
          <a:p>
            <a:r>
              <a:rPr lang="en-US" dirty="0" smtClean="0"/>
              <a:t>Worked in the Business Office at Tuscarora Intermediate Unit </a:t>
            </a:r>
          </a:p>
          <a:p>
            <a:r>
              <a:rPr lang="en-US" dirty="0" smtClean="0"/>
              <a:t>Part of my role at PASBO is to answer questions for members</a:t>
            </a:r>
          </a:p>
          <a:p>
            <a:r>
              <a:rPr lang="en-US" dirty="0" smtClean="0">
                <a:hlinkClick r:id="rId2"/>
              </a:rPr>
              <a:t>jammerman@pasbo.org</a:t>
            </a:r>
            <a:r>
              <a:rPr lang="en-US" dirty="0" smtClean="0"/>
              <a:t>, 717-540-9551</a:t>
            </a:r>
            <a:endParaRPr lang="en-US" dirty="0"/>
          </a:p>
        </p:txBody>
      </p:sp>
      <p:sp>
        <p:nvSpPr>
          <p:cNvPr id="4" name="Slide Number Placeholder 3"/>
          <p:cNvSpPr>
            <a:spLocks noGrp="1"/>
          </p:cNvSpPr>
          <p:nvPr>
            <p:ph type="sldNum" sz="quarter" idx="10"/>
          </p:nvPr>
        </p:nvSpPr>
        <p:spPr/>
        <p:txBody>
          <a:bodyPr/>
          <a:lstStyle/>
          <a:p>
            <a:fld id="{A5214BBF-C64F-48B4-BDC3-928C7C5E8A87}" type="slidenum">
              <a:rPr lang="en-US" smtClean="0"/>
              <a:pPr/>
              <a:t>19</a:t>
            </a:fld>
            <a:endParaRPr lang="en-US" dirty="0"/>
          </a:p>
        </p:txBody>
      </p:sp>
    </p:spTree>
    <p:extLst>
      <p:ext uri="{BB962C8B-B14F-4D97-AF65-F5344CB8AC3E}">
        <p14:creationId xmlns:p14="http://schemas.microsoft.com/office/powerpoint/2010/main" val="273057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882" y="365126"/>
            <a:ext cx="6722918" cy="1325563"/>
          </a:xfrm>
        </p:spPr>
        <p:txBody>
          <a:bodyPr rtlCol="0">
            <a:normAutofit/>
          </a:bodyPr>
          <a:lstStyle/>
          <a:p>
            <a:pPr algn="ctr" eaLnBrk="1" fontAlgn="auto" hangingPunct="1">
              <a:spcAft>
                <a:spcPts val="0"/>
              </a:spcAft>
              <a:defRPr/>
            </a:pPr>
            <a:r>
              <a:rPr lang="en-US" sz="3600" i="1" dirty="0" smtClean="0">
                <a:effectLst>
                  <a:outerShdw blurRad="38100" dist="38100" dir="2700000" algn="tl">
                    <a:srgbClr val="000000">
                      <a:alpha val="43137"/>
                    </a:srgbClr>
                  </a:outerShdw>
                </a:effectLst>
              </a:rPr>
              <a:t>Welcome to the Second Installment  of FYI </a:t>
            </a:r>
            <a:endParaRPr lang="en-US"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5182" y="1690689"/>
            <a:ext cx="7751618" cy="4665662"/>
          </a:xfrm>
        </p:spPr>
        <p:txBody>
          <a:bodyPr rtlCol="0">
            <a:normAutofit lnSpcReduction="10000"/>
          </a:bodyPr>
          <a:lstStyle/>
          <a:p>
            <a:pPr eaLnBrk="1" fontAlgn="auto" hangingPunct="1">
              <a:spcAft>
                <a:spcPts val="0"/>
              </a:spcAft>
              <a:defRPr/>
            </a:pPr>
            <a:r>
              <a:rPr lang="en-US" dirty="0" smtClean="0"/>
              <a:t>Our Intent and Purpose</a:t>
            </a:r>
          </a:p>
          <a:p>
            <a:pPr lvl="1" eaLnBrk="1" fontAlgn="auto" hangingPunct="1">
              <a:spcAft>
                <a:spcPts val="0"/>
              </a:spcAft>
              <a:defRPr/>
            </a:pPr>
            <a:r>
              <a:rPr lang="en-US" dirty="0" smtClean="0"/>
              <a:t>Strategic Plan Outreach and Mentorship Effort for New and Newer PASBO Members in all aspects of School Business Management </a:t>
            </a:r>
          </a:p>
          <a:p>
            <a:pPr lvl="1" eaLnBrk="1" fontAlgn="auto" hangingPunct="1">
              <a:spcAft>
                <a:spcPts val="0"/>
              </a:spcAft>
              <a:defRPr/>
            </a:pPr>
            <a:r>
              <a:rPr lang="en-US" dirty="0" smtClean="0"/>
              <a:t>Use PASBO Experts to Help New Entrants</a:t>
            </a:r>
          </a:p>
          <a:p>
            <a:pPr lvl="1" eaLnBrk="1" fontAlgn="auto" hangingPunct="1">
              <a:spcAft>
                <a:spcPts val="0"/>
              </a:spcAft>
              <a:defRPr/>
            </a:pPr>
            <a:r>
              <a:rPr lang="en-US" dirty="0" smtClean="0"/>
              <a:t>Continuing Series</a:t>
            </a:r>
          </a:p>
          <a:p>
            <a:pPr lvl="2" eaLnBrk="1" fontAlgn="auto" hangingPunct="1">
              <a:spcAft>
                <a:spcPts val="0"/>
              </a:spcAft>
              <a:defRPr/>
            </a:pPr>
            <a:r>
              <a:rPr lang="en-US" sz="2400" b="1" dirty="0" smtClean="0">
                <a:solidFill>
                  <a:srgbClr val="FF0000"/>
                </a:solidFill>
              </a:rPr>
              <a:t>April 4 at 1:30 p.m.</a:t>
            </a:r>
          </a:p>
          <a:p>
            <a:pPr lvl="2" eaLnBrk="1" fontAlgn="auto" hangingPunct="1">
              <a:spcAft>
                <a:spcPts val="0"/>
              </a:spcAft>
              <a:defRPr/>
            </a:pPr>
            <a:r>
              <a:rPr lang="en-US" sz="2400" b="1" dirty="0" smtClean="0">
                <a:solidFill>
                  <a:srgbClr val="FF0000"/>
                </a:solidFill>
              </a:rPr>
              <a:t>May 9 at 9:00 a.m.</a:t>
            </a:r>
          </a:p>
          <a:p>
            <a:pPr lvl="2" eaLnBrk="1" fontAlgn="auto" hangingPunct="1">
              <a:spcAft>
                <a:spcPts val="0"/>
              </a:spcAft>
              <a:defRPr/>
            </a:pPr>
            <a:r>
              <a:rPr lang="en-US" sz="2400" b="1" dirty="0" smtClean="0">
                <a:solidFill>
                  <a:srgbClr val="FF0000"/>
                </a:solidFill>
              </a:rPr>
              <a:t>June 13 at 9:00 a.m. </a:t>
            </a:r>
            <a:endParaRPr lang="en-US" dirty="0"/>
          </a:p>
          <a:p>
            <a:pPr eaLnBrk="1" fontAlgn="auto" hangingPunct="1">
              <a:spcAft>
                <a:spcPts val="0"/>
              </a:spcAft>
              <a:defRPr/>
            </a:pPr>
            <a:r>
              <a:rPr lang="en-US" dirty="0" smtClean="0"/>
              <a:t>Who Are You?—Let’s Find Out</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11D59F9-B991-433A-A942-8C71163D4844}" type="slidenum">
              <a:rPr lang="en-US" sz="1200" smtClean="0">
                <a:solidFill>
                  <a:schemeClr val="bg1"/>
                </a:solidFill>
              </a:rPr>
              <a:pPr fontAlgn="base">
                <a:spcBef>
                  <a:spcPct val="0"/>
                </a:spcBef>
                <a:spcAft>
                  <a:spcPct val="0"/>
                </a:spcAft>
                <a:buFontTx/>
                <a:buNone/>
              </a:pPr>
              <a:t>2</a:t>
            </a:fld>
            <a:endParaRPr lang="en-US" sz="1200" dirty="0" smtClean="0">
              <a:solidFill>
                <a:schemeClr val="bg1"/>
              </a:solidFill>
            </a:endParaRP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819" y="4023520"/>
            <a:ext cx="30353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600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Act 1 Timeline-Preliminary Budget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7463" y="1617807"/>
            <a:ext cx="7304809" cy="4351338"/>
          </a:xfrm>
        </p:spPr>
        <p:txBody>
          <a:bodyPr>
            <a:normAutofit fontScale="85000" lnSpcReduction="10000"/>
          </a:bodyPr>
          <a:lstStyle/>
          <a:p>
            <a:r>
              <a:rPr lang="en-US" dirty="0" smtClean="0"/>
              <a:t>If Act 1 tax limiting resolution not passed, must prepare Preliminary Budget</a:t>
            </a:r>
          </a:p>
          <a:p>
            <a:r>
              <a:rPr lang="en-US" dirty="0" smtClean="0"/>
              <a:t>Budget should be made available on PDE 2028 at least 20 days before adoption</a:t>
            </a:r>
          </a:p>
          <a:p>
            <a:r>
              <a:rPr lang="en-US" dirty="0" smtClean="0"/>
              <a:t>Must advertise intent to adopt Preliminary Budget 10 days before adoption</a:t>
            </a:r>
          </a:p>
          <a:p>
            <a:r>
              <a:rPr lang="en-US" dirty="0" smtClean="0"/>
              <a:t>Must adopt Preliminary Budget by February 19</a:t>
            </a:r>
          </a:p>
          <a:p>
            <a:r>
              <a:rPr lang="en-US" dirty="0" smtClean="0"/>
              <a:t>Must submit Preliminary Budget to PDE both electronically and via paper by February 24</a:t>
            </a:r>
          </a:p>
          <a:p>
            <a:endParaRPr lang="en-US" dirty="0"/>
          </a:p>
        </p:txBody>
      </p:sp>
    </p:spTree>
    <p:extLst>
      <p:ext uri="{BB962C8B-B14F-4D97-AF65-F5344CB8AC3E}">
        <p14:creationId xmlns:p14="http://schemas.microsoft.com/office/powerpoint/2010/main" val="29951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Act 1 Exceptions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02772" y="1472334"/>
            <a:ext cx="7284028" cy="4351338"/>
          </a:xfrm>
        </p:spPr>
        <p:txBody>
          <a:bodyPr>
            <a:normAutofit fontScale="85000" lnSpcReduction="10000"/>
          </a:bodyPr>
          <a:lstStyle/>
          <a:p>
            <a:r>
              <a:rPr lang="en-US" dirty="0"/>
              <a:t>If exceptions are being sought, must advertise intention to apply for exceptions by February </a:t>
            </a:r>
            <a:r>
              <a:rPr lang="en-US" dirty="0" smtClean="0"/>
              <a:t>27</a:t>
            </a:r>
          </a:p>
          <a:p>
            <a:r>
              <a:rPr lang="en-US" dirty="0" smtClean="0"/>
              <a:t>To be able to apply for exceptions, Preliminary Budget must have a real estate tax rate increase greater than the Act 1 index </a:t>
            </a:r>
          </a:p>
          <a:p>
            <a:r>
              <a:rPr lang="en-US" dirty="0" smtClean="0"/>
              <a:t>It is the rate increase that determines the ability for exceptions, not the total growth in real estate tax revenue</a:t>
            </a:r>
          </a:p>
          <a:p>
            <a:r>
              <a:rPr lang="en-US" dirty="0" smtClean="0"/>
              <a:t>Apply for exceptions using the RES system on MY PDE</a:t>
            </a:r>
          </a:p>
          <a:p>
            <a:pPr marL="0" indent="0">
              <a:buNone/>
            </a:pPr>
            <a:endParaRPr lang="en-US" dirty="0"/>
          </a:p>
          <a:p>
            <a:endParaRPr lang="en-US" dirty="0"/>
          </a:p>
        </p:txBody>
      </p:sp>
    </p:spTree>
    <p:extLst>
      <p:ext uri="{BB962C8B-B14F-4D97-AF65-F5344CB8AC3E}">
        <p14:creationId xmlns:p14="http://schemas.microsoft.com/office/powerpoint/2010/main" val="71514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Act 1 Exceptions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63782" y="1565852"/>
            <a:ext cx="7523018" cy="4351338"/>
          </a:xfrm>
        </p:spPr>
        <p:txBody>
          <a:bodyPr>
            <a:normAutofit/>
          </a:bodyPr>
          <a:lstStyle/>
          <a:p>
            <a:r>
              <a:rPr lang="en-US" dirty="0" smtClean="0"/>
              <a:t>You must be granted access to RES system by your local security administrator</a:t>
            </a:r>
          </a:p>
          <a:p>
            <a:r>
              <a:rPr lang="en-US" dirty="0" smtClean="0"/>
              <a:t>If unsure who that is, help at the state level can be found at the </a:t>
            </a:r>
            <a:r>
              <a:rPr lang="en-US" dirty="0"/>
              <a:t>link </a:t>
            </a:r>
            <a:r>
              <a:rPr lang="en-US" dirty="0" smtClean="0"/>
              <a:t>below:</a:t>
            </a:r>
          </a:p>
          <a:p>
            <a:pPr marL="0" indent="0">
              <a:buNone/>
            </a:pPr>
            <a:r>
              <a:rPr lang="en-US" sz="2400" dirty="0" smtClean="0">
                <a:hlinkClick r:id="rId2"/>
              </a:rPr>
              <a:t>www.portal.state.pa.us/portal/server.pt/community/department_information/7203/help_and_support/510956</a:t>
            </a:r>
            <a:endParaRPr lang="en-US" sz="2400"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6136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RES System Picture</a:t>
            </a:r>
            <a:endParaRPr lang="en-US" i="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6" y="1417638"/>
            <a:ext cx="7024254" cy="4351338"/>
          </a:xfrm>
        </p:spPr>
      </p:pic>
    </p:spTree>
    <p:extLst>
      <p:ext uri="{BB962C8B-B14F-4D97-AF65-F5344CB8AC3E}">
        <p14:creationId xmlns:p14="http://schemas.microsoft.com/office/powerpoint/2010/main" val="275028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RES Submission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417638"/>
            <a:ext cx="7315200" cy="4267200"/>
          </a:xfrm>
        </p:spPr>
        <p:txBody>
          <a:bodyPr>
            <a:normAutofit fontScale="77500" lnSpcReduction="20000"/>
          </a:bodyPr>
          <a:lstStyle/>
          <a:p>
            <a:r>
              <a:rPr lang="en-US" dirty="0" smtClean="0"/>
              <a:t>Must submit exceptions electronically by March 6 (fill out exceptions and then hit Submit to PDE)</a:t>
            </a:r>
          </a:p>
          <a:p>
            <a:r>
              <a:rPr lang="en-US" dirty="0" smtClean="0"/>
              <a:t>Must also submit a certification signed by your Superintendent (Certification tab at top of screen)</a:t>
            </a:r>
          </a:p>
          <a:p>
            <a:r>
              <a:rPr lang="en-US" dirty="0" smtClean="0"/>
              <a:t>Only four allowable exceptions: Grandfathered Debt, Electoral Debt, Special Education Expenses, and Retirement Contributions</a:t>
            </a:r>
          </a:p>
          <a:p>
            <a:r>
              <a:rPr lang="en-US" dirty="0" smtClean="0"/>
              <a:t>For debt exceptions contact your financial advisor</a:t>
            </a:r>
          </a:p>
          <a:p>
            <a:r>
              <a:rPr lang="en-US" dirty="0" smtClean="0"/>
              <a:t>Special Education and Retirement exceptions are mostly filled in by PDE data, you will need to input very little</a:t>
            </a:r>
            <a:endParaRPr lang="en-US" dirty="0"/>
          </a:p>
        </p:txBody>
      </p:sp>
    </p:spTree>
    <p:extLst>
      <p:ext uri="{BB962C8B-B14F-4D97-AF65-F5344CB8AC3E}">
        <p14:creationId xmlns:p14="http://schemas.microsoft.com/office/powerpoint/2010/main" val="320109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Treasure Trove of Act 1 Resources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www.pasbo.org/act1info</a:t>
            </a:r>
            <a:r>
              <a:rPr lang="en-US" dirty="0" smtClean="0"/>
              <a:t> </a:t>
            </a:r>
            <a:endParaRPr lang="en-US" dirty="0"/>
          </a:p>
        </p:txBody>
      </p:sp>
    </p:spTree>
    <p:extLst>
      <p:ext uri="{BB962C8B-B14F-4D97-AF65-F5344CB8AC3E}">
        <p14:creationId xmlns:p14="http://schemas.microsoft.com/office/powerpoint/2010/main" val="191036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Content Placeholder 1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70038" y="1828800"/>
            <a:ext cx="3122612" cy="457200"/>
          </a:xfrm>
        </p:spPr>
      </p:pic>
      <p:sp>
        <p:nvSpPr>
          <p:cNvPr id="327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0390527-750E-432E-AD26-E31352ED6339}" type="slidenum">
              <a:rPr lang="en-US" sz="1200" smtClean="0">
                <a:solidFill>
                  <a:schemeClr val="bg1"/>
                </a:solidFill>
              </a:rPr>
              <a:pPr fontAlgn="base">
                <a:spcBef>
                  <a:spcPct val="0"/>
                </a:spcBef>
                <a:spcAft>
                  <a:spcPct val="0"/>
                </a:spcAft>
                <a:buFontTx/>
                <a:buNone/>
              </a:pPr>
              <a:t>26</a:t>
            </a:fld>
            <a:endParaRPr lang="en-US" sz="1200" dirty="0" smtClean="0">
              <a:solidFill>
                <a:schemeClr val="bg1"/>
              </a:solidFill>
            </a:endParaRPr>
          </a:p>
        </p:txBody>
      </p:sp>
      <p:pic>
        <p:nvPicPr>
          <p:cNvPr id="32771" name="Picture 2" descr="Pennsylvania Department of the Auditor Ge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323850"/>
            <a:ext cx="73342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0038" y="2667000"/>
            <a:ext cx="301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1788" y="3733800"/>
            <a:ext cx="30908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6550" y="4657725"/>
            <a:ext cx="30908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828800"/>
            <a:ext cx="3552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708275"/>
            <a:ext cx="3657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289425"/>
            <a:ext cx="3352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2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162800" cy="1143000"/>
          </a:xfrm>
        </p:spPr>
        <p:txBody>
          <a:bodyPr rtlCol="0">
            <a:normAutofit/>
          </a:bodyPr>
          <a:lstStyle/>
          <a:p>
            <a:pPr eaLnBrk="1" fontAlgn="auto" hangingPunct="1">
              <a:spcAft>
                <a:spcPts val="0"/>
              </a:spcAft>
              <a:defRPr/>
            </a:pPr>
            <a:r>
              <a:rPr lang="en-US" sz="3200" dirty="0" smtClean="0">
                <a:solidFill>
                  <a:schemeClr val="tx2"/>
                </a:solidFill>
              </a:rPr>
              <a:t>Hone </a:t>
            </a:r>
            <a:r>
              <a:rPr lang="en-US" sz="3200" dirty="0">
                <a:solidFill>
                  <a:schemeClr val="tx2"/>
                </a:solidFill>
              </a:rPr>
              <a:t>your skills at the</a:t>
            </a:r>
            <a:br>
              <a:rPr lang="en-US" sz="3200" dirty="0">
                <a:solidFill>
                  <a:schemeClr val="tx2"/>
                </a:solidFill>
              </a:rPr>
            </a:br>
            <a:r>
              <a:rPr lang="en-US" sz="3200" dirty="0">
                <a:solidFill>
                  <a:schemeClr val="tx2"/>
                </a:solidFill>
              </a:rPr>
              <a:t>PASBO </a:t>
            </a:r>
            <a:r>
              <a:rPr lang="en-US" sz="3200" dirty="0" smtClean="0">
                <a:solidFill>
                  <a:schemeClr val="tx2"/>
                </a:solidFill>
              </a:rPr>
              <a:t>59</a:t>
            </a:r>
            <a:r>
              <a:rPr lang="en-US" sz="3200" baseline="30000" dirty="0" smtClean="0">
                <a:solidFill>
                  <a:schemeClr val="tx2"/>
                </a:solidFill>
              </a:rPr>
              <a:t>th</a:t>
            </a:r>
            <a:r>
              <a:rPr lang="en-US" sz="3200" dirty="0" smtClean="0">
                <a:solidFill>
                  <a:schemeClr val="tx2"/>
                </a:solidFill>
              </a:rPr>
              <a:t> Annual Conference &amp; Exhibits</a:t>
            </a:r>
            <a:endParaRPr lang="en-US" sz="3200" dirty="0">
              <a:solidFill>
                <a:schemeClr val="tx2"/>
              </a:solidFill>
            </a:endParaRPr>
          </a:p>
        </p:txBody>
      </p:sp>
      <p:pic>
        <p:nvPicPr>
          <p:cNvPr id="34819" name="Picture 2" descr="59th Annual Conference &amp; Exhi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558637"/>
            <a:ext cx="4552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84344" y="3803074"/>
            <a:ext cx="4552949" cy="369332"/>
          </a:xfrm>
          <a:prstGeom prst="rect">
            <a:avLst/>
          </a:prstGeom>
        </p:spPr>
        <p:txBody>
          <a:bodyPr wrap="square">
            <a:spAutoFit/>
          </a:bodyPr>
          <a:lstStyle/>
          <a:p>
            <a:pPr algn="ctr"/>
            <a:r>
              <a:rPr lang="en-US" dirty="0">
                <a:hlinkClick r:id="rId4"/>
              </a:rPr>
              <a:t>http://</a:t>
            </a:r>
            <a:r>
              <a:rPr lang="en-US" dirty="0" smtClean="0">
                <a:hlinkClick r:id="rId4"/>
              </a:rPr>
              <a:t>files.pasbo.org/conf_annual.asp</a:t>
            </a:r>
            <a:r>
              <a:rPr lang="en-US" dirty="0" smtClean="0"/>
              <a:t> </a:t>
            </a:r>
            <a:endParaRPr lang="en-US" dirty="0"/>
          </a:p>
        </p:txBody>
      </p:sp>
      <p:sp>
        <p:nvSpPr>
          <p:cNvPr id="5" name="Rectangle 4"/>
          <p:cNvSpPr/>
          <p:nvPr/>
        </p:nvSpPr>
        <p:spPr>
          <a:xfrm>
            <a:off x="2884344" y="4283243"/>
            <a:ext cx="4638674" cy="1785104"/>
          </a:xfrm>
          <a:prstGeom prst="rect">
            <a:avLst/>
          </a:prstGeom>
        </p:spPr>
        <p:txBody>
          <a:bodyPr wrap="square">
            <a:spAutoFit/>
          </a:bodyPr>
          <a:lstStyle/>
          <a:p>
            <a:r>
              <a:rPr lang="en-US" sz="1100" dirty="0">
                <a:solidFill>
                  <a:srgbClr val="4C4C4C"/>
                </a:solidFill>
                <a:latin typeface="Arial" panose="020B0604020202020204" pitchFamily="34" charset="0"/>
              </a:rPr>
              <a:t>At the PASBO Conference and Exhibits, take advantage of:</a:t>
            </a:r>
          </a:p>
          <a:p>
            <a:pPr>
              <a:buFont typeface="Arial" panose="020B0604020202020204" pitchFamily="34" charset="0"/>
              <a:buChar char="•"/>
            </a:pPr>
            <a:r>
              <a:rPr lang="en-US" sz="1100" dirty="0">
                <a:solidFill>
                  <a:srgbClr val="4C4C4C"/>
                </a:solidFill>
                <a:latin typeface="Arial" panose="020B0604020202020204" pitchFamily="34" charset="0"/>
              </a:rPr>
              <a:t>More than 100 seminars, mini-seminars, help desks and computer labs devoted to strategies you can use in all facets of school business</a:t>
            </a:r>
          </a:p>
          <a:p>
            <a:pPr>
              <a:buFont typeface="Arial" panose="020B0604020202020204" pitchFamily="34" charset="0"/>
              <a:buChar char="•"/>
            </a:pPr>
            <a:r>
              <a:rPr lang="en-US" sz="1100" dirty="0">
                <a:solidFill>
                  <a:srgbClr val="4C4C4C"/>
                </a:solidFill>
                <a:latin typeface="Arial" panose="020B0604020202020204" pitchFamily="34" charset="0"/>
              </a:rPr>
              <a:t>Flexible registration options to help you to maximize your investment of time and resources</a:t>
            </a:r>
          </a:p>
          <a:p>
            <a:pPr>
              <a:buFont typeface="Arial" panose="020B0604020202020204" pitchFamily="34" charset="0"/>
              <a:buChar char="•"/>
            </a:pPr>
            <a:r>
              <a:rPr lang="en-US" sz="1100" dirty="0">
                <a:solidFill>
                  <a:srgbClr val="4C4C4C"/>
                </a:solidFill>
                <a:latin typeface="Arial" panose="020B0604020202020204" pitchFamily="34" charset="0"/>
              </a:rPr>
              <a:t>The expansive exhibit floor with more than 250 booths featuring the latest products and services to benefit your LEA</a:t>
            </a:r>
          </a:p>
          <a:p>
            <a:pPr>
              <a:buFont typeface="Arial" panose="020B0604020202020204" pitchFamily="34" charset="0"/>
              <a:buChar char="•"/>
            </a:pPr>
            <a:r>
              <a:rPr lang="en-US" sz="1100" dirty="0">
                <a:solidFill>
                  <a:srgbClr val="4C4C4C"/>
                </a:solidFill>
                <a:latin typeface="Arial" panose="020B0604020202020204" pitchFamily="34" charset="0"/>
              </a:rPr>
              <a:t>Networking opportunities with colleagues from across the state</a:t>
            </a:r>
          </a:p>
          <a:p>
            <a:pPr>
              <a:buFont typeface="Arial" panose="020B0604020202020204" pitchFamily="34" charset="0"/>
              <a:buChar char="•"/>
            </a:pPr>
            <a:r>
              <a:rPr lang="en-US" sz="1100" dirty="0">
                <a:solidFill>
                  <a:srgbClr val="4C4C4C"/>
                </a:solidFill>
                <a:latin typeface="Arial" panose="020B0604020202020204" pitchFamily="34" charset="0"/>
              </a:rPr>
              <a:t>Can't make the trip to Hershey? Register for the Conference Webcast option and participate in 8 conference seminars by live webcast.</a:t>
            </a:r>
            <a:endParaRPr lang="en-US" sz="1100" b="0" i="0" dirty="0">
              <a:solidFill>
                <a:srgbClr val="4C4C4C"/>
              </a:solidFill>
              <a:effectLst/>
              <a:latin typeface="Arial" panose="020B0604020202020204" pitchFamily="34" charset="0"/>
            </a:endParaRPr>
          </a:p>
        </p:txBody>
      </p:sp>
    </p:spTree>
    <p:extLst>
      <p:ext uri="{BB962C8B-B14F-4D97-AF65-F5344CB8AC3E}">
        <p14:creationId xmlns:p14="http://schemas.microsoft.com/office/powerpoint/2010/main" val="3868050651"/>
      </p:ext>
    </p:extLst>
  </p:cSld>
  <p:clrMapOvr>
    <a:masterClrMapping/>
  </p:clrMapOvr>
  <p:transition spd="slow"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172200" cy="1228725"/>
          </a:xfrm>
        </p:spPr>
        <p:txBody>
          <a:bodyPr rtlCol="0">
            <a:normAutofit/>
          </a:bodyPr>
          <a:lstStyle/>
          <a:p>
            <a:pPr algn="l" eaLnBrk="1" fontAlgn="auto" hangingPunct="1">
              <a:spcAft>
                <a:spcPts val="0"/>
              </a:spcAft>
              <a:defRPr/>
            </a:pPr>
            <a:r>
              <a:rPr lang="en-US" sz="3000" dirty="0">
                <a:solidFill>
                  <a:schemeClr val="tx2"/>
                </a:solidFill>
              </a:rPr>
              <a:t>Build a Solid Foundation with </a:t>
            </a:r>
            <a:br>
              <a:rPr lang="en-US" sz="3000" dirty="0">
                <a:solidFill>
                  <a:schemeClr val="tx2"/>
                </a:solidFill>
              </a:rPr>
            </a:br>
            <a:r>
              <a:rPr lang="en-US" sz="3000" dirty="0">
                <a:solidFill>
                  <a:schemeClr val="tx2"/>
                </a:solidFill>
              </a:rPr>
              <a:t>Elements &amp; Applications Workshops</a:t>
            </a:r>
          </a:p>
        </p:txBody>
      </p:sp>
      <p:sp>
        <p:nvSpPr>
          <p:cNvPr id="36867" name="TextBox 5"/>
          <p:cNvSpPr txBox="1">
            <a:spLocks noChangeArrowheads="1"/>
          </p:cNvSpPr>
          <p:nvPr/>
        </p:nvSpPr>
        <p:spPr bwMode="auto">
          <a:xfrm>
            <a:off x="1181100" y="1720056"/>
            <a:ext cx="7620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None/>
            </a:pPr>
            <a:r>
              <a:rPr lang="en-US" sz="2000" dirty="0"/>
              <a:t>ELEMENTS OF FACILITIES MANAGEMENT - March 26 in Mars &amp; March 27 in </a:t>
            </a:r>
            <a:r>
              <a:rPr lang="en-US" sz="2000" dirty="0"/>
              <a:t>Kulpsville</a:t>
            </a:r>
            <a:endParaRPr lang="en-US" sz="2000" dirty="0"/>
          </a:p>
          <a:p>
            <a:pPr eaLnBrk="1" hangingPunct="1">
              <a:spcBef>
                <a:spcPts val="600"/>
              </a:spcBef>
              <a:buFontTx/>
              <a:buNone/>
            </a:pPr>
            <a:r>
              <a:rPr lang="en-US" sz="2000" dirty="0"/>
              <a:t>ELEMENTS OF FOOD SERVICE ADMINISTRATION  - January 28 in Mars &amp; January 30 in </a:t>
            </a:r>
            <a:r>
              <a:rPr lang="en-US" sz="2000" dirty="0"/>
              <a:t>Kulpsville</a:t>
            </a:r>
            <a:endParaRPr lang="en-US" sz="2000" dirty="0"/>
          </a:p>
          <a:p>
            <a:pPr eaLnBrk="1" hangingPunct="1">
              <a:spcBef>
                <a:spcPts val="600"/>
              </a:spcBef>
              <a:buFontTx/>
              <a:buNone/>
            </a:pPr>
            <a:r>
              <a:rPr lang="en-US" sz="2000" dirty="0"/>
              <a:t>ELEMENTS OF PURCHASING - April 9 in Harrisburg</a:t>
            </a:r>
          </a:p>
          <a:p>
            <a:pPr eaLnBrk="1" hangingPunct="1">
              <a:spcBef>
                <a:spcPts val="600"/>
              </a:spcBef>
              <a:buFontTx/>
              <a:buNone/>
            </a:pPr>
            <a:r>
              <a:rPr lang="en-US" sz="2000" dirty="0"/>
              <a:t>ELEMENTS OF SCHOOL LAW - April 2 in </a:t>
            </a:r>
            <a:r>
              <a:rPr lang="en-US" sz="2000" dirty="0"/>
              <a:t>Kulpsville</a:t>
            </a:r>
            <a:r>
              <a:rPr lang="en-US" sz="2000" dirty="0"/>
              <a:t> &amp; April 3 in Mars</a:t>
            </a:r>
          </a:p>
          <a:p>
            <a:pPr eaLnBrk="1" hangingPunct="1">
              <a:spcBef>
                <a:spcPts val="600"/>
              </a:spcBef>
              <a:buFontTx/>
              <a:buNone/>
            </a:pPr>
            <a:r>
              <a:rPr lang="en-US" sz="2000" dirty="0"/>
              <a:t>ELEMENTS OF TRANSPORTATION - May 6 in Harrisburg</a:t>
            </a:r>
          </a:p>
          <a:p>
            <a:pPr eaLnBrk="1" hangingPunct="1">
              <a:spcBef>
                <a:spcPts val="600"/>
              </a:spcBef>
              <a:buFontTx/>
              <a:buNone/>
            </a:pPr>
            <a:r>
              <a:rPr lang="en-US" sz="2000" dirty="0"/>
              <a:t>APPLICATIONS IN DATA MANAGEMENT - Online Course (January 27 through February 28)</a:t>
            </a:r>
          </a:p>
          <a:p>
            <a:pPr eaLnBrk="1" hangingPunct="1">
              <a:spcBef>
                <a:spcPts val="600"/>
              </a:spcBef>
              <a:buFontTx/>
              <a:buNone/>
            </a:pPr>
            <a:r>
              <a:rPr lang="en-US" sz="2000" dirty="0"/>
              <a:t>APPLICATIONS IN REVENUES - May 1 in Harrisburg</a:t>
            </a:r>
          </a:p>
        </p:txBody>
      </p:sp>
      <p:sp>
        <p:nvSpPr>
          <p:cNvPr id="7" name="TextBox 6"/>
          <p:cNvSpPr txBox="1"/>
          <p:nvPr/>
        </p:nvSpPr>
        <p:spPr>
          <a:xfrm>
            <a:off x="1676400" y="5568950"/>
            <a:ext cx="66294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50000"/>
                  </a:schemeClr>
                </a:solidFill>
                <a:latin typeface="+mn-lt"/>
              </a:rPr>
              <a:t>For a complete course listing, visit </a:t>
            </a:r>
            <a:r>
              <a:rPr lang="en-US" dirty="0">
                <a:solidFill>
                  <a:schemeClr val="accent1">
                    <a:lumMod val="50000"/>
                  </a:schemeClr>
                </a:solidFill>
                <a:latin typeface="+mn-lt"/>
                <a:hlinkClick r:id="rId2"/>
              </a:rPr>
              <a:t>http://www.pasbo.org/workshops</a:t>
            </a:r>
            <a:r>
              <a:rPr lang="en-US" dirty="0">
                <a:solidFill>
                  <a:schemeClr val="accent1">
                    <a:lumMod val="50000"/>
                  </a:schemeClr>
                </a:solidFill>
                <a:latin typeface="+mn-lt"/>
              </a:rPr>
              <a:t> </a:t>
            </a:r>
          </a:p>
        </p:txBody>
      </p:sp>
    </p:spTree>
    <p:extLst>
      <p:ext uri="{BB962C8B-B14F-4D97-AF65-F5344CB8AC3E}">
        <p14:creationId xmlns:p14="http://schemas.microsoft.com/office/powerpoint/2010/main" val="1431142709"/>
      </p:ext>
    </p:extLst>
  </p:cSld>
  <p:clrMapOvr>
    <a:masterClrMapping/>
  </p:clrMapOvr>
  <p:transition spd="slow" advClick="0" advTm="1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rtlCol="0">
            <a:normAutofit/>
          </a:bodyPr>
          <a:lstStyle/>
          <a:p>
            <a:pPr eaLnBrk="1" fontAlgn="auto" hangingPunct="1">
              <a:spcAft>
                <a:spcPts val="0"/>
              </a:spcAft>
              <a:defRPr/>
            </a:pPr>
            <a:r>
              <a:rPr lang="en-US" sz="2800" i="1" dirty="0"/>
              <a:t>A</a:t>
            </a:r>
            <a:r>
              <a:rPr lang="en-US" sz="2800" i="1" dirty="0" smtClean="0"/>
              <a:t> </a:t>
            </a:r>
            <a:r>
              <a:rPr lang="en-US" sz="2800" i="1" dirty="0"/>
              <a:t>“must attend” for all </a:t>
            </a:r>
            <a:r>
              <a:rPr lang="en-US" sz="2800" i="1" dirty="0" smtClean="0"/>
              <a:t>people </a:t>
            </a:r>
            <a:br>
              <a:rPr lang="en-US" sz="2800" i="1" dirty="0" smtClean="0"/>
            </a:br>
            <a:r>
              <a:rPr lang="en-US" sz="2800" i="1" dirty="0" smtClean="0"/>
              <a:t>new </a:t>
            </a:r>
            <a:r>
              <a:rPr lang="en-US" sz="2800" i="1" dirty="0"/>
              <a:t>to a position in school business.</a:t>
            </a:r>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5640"/>
          <a:stretch>
            <a:fillRect/>
          </a:stretch>
        </p:blipFill>
        <p:spPr>
          <a:xfrm>
            <a:off x="1295400" y="1808163"/>
            <a:ext cx="2439988" cy="1662112"/>
          </a:xfrm>
        </p:spPr>
      </p:pic>
      <p:sp>
        <p:nvSpPr>
          <p:cNvPr id="37892" name="Rectangle 4"/>
          <p:cNvSpPr>
            <a:spLocks noChangeArrowheads="1"/>
          </p:cNvSpPr>
          <p:nvPr/>
        </p:nvSpPr>
        <p:spPr bwMode="auto">
          <a:xfrm>
            <a:off x="3810000" y="1724025"/>
            <a:ext cx="4953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t>School Operations Academy</a:t>
            </a:r>
          </a:p>
          <a:p>
            <a:pPr eaLnBrk="1" hangingPunct="1">
              <a:spcBef>
                <a:spcPct val="0"/>
              </a:spcBef>
              <a:buFontTx/>
              <a:buNone/>
            </a:pPr>
            <a:r>
              <a:rPr lang="en-US" sz="2800" dirty="0"/>
              <a:t>July 24-25, 2014</a:t>
            </a:r>
          </a:p>
          <a:p>
            <a:pPr eaLnBrk="1" hangingPunct="1">
              <a:spcBef>
                <a:spcPct val="0"/>
              </a:spcBef>
              <a:buFontTx/>
              <a:buNone/>
            </a:pPr>
            <a:r>
              <a:rPr lang="en-US" sz="2800" dirty="0"/>
              <a:t>Penn State Conference Center</a:t>
            </a:r>
          </a:p>
          <a:p>
            <a:pPr eaLnBrk="1" hangingPunct="1">
              <a:spcBef>
                <a:spcPct val="0"/>
              </a:spcBef>
              <a:buFontTx/>
              <a:buNone/>
            </a:pPr>
            <a:r>
              <a:rPr lang="en-US" sz="2800" dirty="0"/>
              <a:t>State College, PA</a:t>
            </a:r>
          </a:p>
        </p:txBody>
      </p:sp>
      <p:sp>
        <p:nvSpPr>
          <p:cNvPr id="6" name="TextBox 5"/>
          <p:cNvSpPr txBox="1"/>
          <p:nvPr/>
        </p:nvSpPr>
        <p:spPr>
          <a:xfrm>
            <a:off x="1162050" y="3733800"/>
            <a:ext cx="7772400" cy="2124075"/>
          </a:xfrm>
          <a:prstGeom prst="rect">
            <a:avLst/>
          </a:prstGeom>
          <a:noFill/>
        </p:spPr>
        <p:txBody>
          <a:bodyPr>
            <a:spAutoFit/>
          </a:bodyPr>
          <a:lstStyle/>
          <a:p>
            <a:pPr eaLnBrk="1" fontAlgn="auto" hangingPunct="1">
              <a:spcBef>
                <a:spcPts val="0"/>
              </a:spcBef>
              <a:spcAft>
                <a:spcPts val="0"/>
              </a:spcAft>
              <a:defRPr/>
            </a:pPr>
            <a:r>
              <a:rPr lang="en-US" sz="2200" dirty="0">
                <a:latin typeface="+mn-lt"/>
              </a:rPr>
              <a:t>Tracks in </a:t>
            </a:r>
            <a:r>
              <a:rPr lang="en-US" sz="2200" b="1" dirty="0">
                <a:latin typeface="+mn-lt"/>
              </a:rPr>
              <a:t>Business, Facilities, Food Service and Transportation</a:t>
            </a:r>
            <a:r>
              <a:rPr lang="en-US" sz="2200" dirty="0">
                <a:latin typeface="+mn-lt"/>
              </a:rPr>
              <a:t> will help you to: </a:t>
            </a:r>
          </a:p>
          <a:p>
            <a:pPr marL="285750" indent="-285750" eaLnBrk="1" fontAlgn="auto" hangingPunct="1">
              <a:spcBef>
                <a:spcPts val="0"/>
              </a:spcBef>
              <a:spcAft>
                <a:spcPts val="0"/>
              </a:spcAft>
              <a:buFontTx/>
              <a:buChar char="-"/>
              <a:defRPr/>
            </a:pPr>
            <a:r>
              <a:rPr lang="en-US" sz="2200" dirty="0">
                <a:latin typeface="+mn-lt"/>
              </a:rPr>
              <a:t>learn proven techniques from experienced practitioners </a:t>
            </a:r>
          </a:p>
          <a:p>
            <a:pPr marL="285750" indent="-285750" eaLnBrk="1" fontAlgn="auto" hangingPunct="1">
              <a:spcBef>
                <a:spcPts val="0"/>
              </a:spcBef>
              <a:spcAft>
                <a:spcPts val="0"/>
              </a:spcAft>
              <a:buFontTx/>
              <a:buChar char="-"/>
              <a:defRPr/>
            </a:pPr>
            <a:r>
              <a:rPr lang="en-US" sz="2200" dirty="0">
                <a:latin typeface="+mn-lt"/>
              </a:rPr>
              <a:t>gain ideas to create efficiencies and reduce costs</a:t>
            </a:r>
          </a:p>
          <a:p>
            <a:pPr marL="285750" indent="-285750" eaLnBrk="1" fontAlgn="auto" hangingPunct="1">
              <a:spcBef>
                <a:spcPts val="0"/>
              </a:spcBef>
              <a:spcAft>
                <a:spcPts val="0"/>
              </a:spcAft>
              <a:buFontTx/>
              <a:buChar char="-"/>
              <a:defRPr/>
            </a:pPr>
            <a:r>
              <a:rPr lang="en-US" sz="2200" dirty="0">
                <a:latin typeface="+mn-lt"/>
              </a:rPr>
              <a:t>exchange challenges and solutions with your peers</a:t>
            </a:r>
          </a:p>
          <a:p>
            <a:pPr marL="285750" indent="-285750" eaLnBrk="1" fontAlgn="auto" hangingPunct="1">
              <a:spcBef>
                <a:spcPts val="0"/>
              </a:spcBef>
              <a:spcAft>
                <a:spcPts val="0"/>
              </a:spcAft>
              <a:buFontTx/>
              <a:buChar char="-"/>
              <a:defRPr/>
            </a:pPr>
            <a:r>
              <a:rPr lang="en-US" sz="2200" dirty="0">
                <a:latin typeface="+mn-lt"/>
              </a:rPr>
              <a:t>build a network of contacts across the state </a:t>
            </a:r>
          </a:p>
        </p:txBody>
      </p:sp>
    </p:spTree>
    <p:extLst>
      <p:ext uri="{BB962C8B-B14F-4D97-AF65-F5344CB8AC3E}">
        <p14:creationId xmlns:p14="http://schemas.microsoft.com/office/powerpoint/2010/main" val="2290981447"/>
      </p:ext>
    </p:extLst>
  </p:cSld>
  <p:clrMapOvr>
    <a:masterClrMapping/>
  </p:clrMapOvr>
  <p:transition spd="slow" advClick="0"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951"/>
            <a:ext cx="7886700" cy="1325563"/>
          </a:xfrm>
        </p:spPr>
        <p:txBody>
          <a:bodyPr rtlCol="0">
            <a:normAutofit/>
          </a:bodyPr>
          <a:lstStyle/>
          <a:p>
            <a:pPr eaLnBrk="1" fontAlgn="auto" hangingPunct="1">
              <a:spcAft>
                <a:spcPts val="0"/>
              </a:spcAft>
              <a:defRPr/>
            </a:pPr>
            <a:r>
              <a:rPr lang="en-US" sz="4000" i="1" dirty="0" smtClean="0">
                <a:effectLst>
                  <a:outerShdw blurRad="38100" dist="38100" dir="2700000" algn="tl">
                    <a:srgbClr val="000000">
                      <a:alpha val="43137"/>
                    </a:srgbClr>
                  </a:outerShdw>
                </a:effectLst>
              </a:rPr>
              <a:t>Today’s Agenda </a:t>
            </a:r>
            <a:endParaRPr lang="en-US" sz="4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330036"/>
            <a:ext cx="7647709" cy="5156490"/>
          </a:xfrm>
        </p:spPr>
        <p:txBody>
          <a:bodyPr rtlCol="0">
            <a:normAutofit fontScale="40000" lnSpcReduction="20000"/>
          </a:bodyPr>
          <a:lstStyle/>
          <a:p>
            <a:pPr>
              <a:defRPr/>
            </a:pPr>
            <a:r>
              <a:rPr lang="en-US" sz="5900" dirty="0"/>
              <a:t>What's New and What's Due</a:t>
            </a:r>
          </a:p>
          <a:p>
            <a:pPr lvl="1">
              <a:buFont typeface="Wingdings" panose="05000000000000000000" pitchFamily="2" charset="2"/>
              <a:buChar char="q"/>
              <a:defRPr/>
            </a:pPr>
            <a:r>
              <a:rPr lang="en-US" sz="4500" dirty="0"/>
              <a:t>A Summary of Reporting Requirements to Keep You in Compliance </a:t>
            </a:r>
          </a:p>
          <a:p>
            <a:pPr lvl="1">
              <a:buFont typeface="Wingdings" panose="05000000000000000000" pitchFamily="2" charset="2"/>
              <a:buChar char="q"/>
              <a:defRPr/>
            </a:pPr>
            <a:r>
              <a:rPr lang="en-US" sz="4500" dirty="0"/>
              <a:t>Calendar of State and Federal </a:t>
            </a:r>
            <a:r>
              <a:rPr lang="en-US" sz="4500" dirty="0" smtClean="0"/>
              <a:t>Reports</a:t>
            </a:r>
          </a:p>
          <a:p>
            <a:pPr marL="457200" lvl="1" indent="0">
              <a:buNone/>
              <a:defRPr/>
            </a:pPr>
            <a:endParaRPr lang="en-US" sz="3800" dirty="0"/>
          </a:p>
          <a:p>
            <a:pPr>
              <a:defRPr/>
            </a:pPr>
            <a:r>
              <a:rPr lang="en-US" sz="5900" dirty="0" smtClean="0"/>
              <a:t>From </a:t>
            </a:r>
            <a:r>
              <a:rPr lang="en-US" sz="5900" dirty="0"/>
              <a:t>the Experts </a:t>
            </a:r>
          </a:p>
          <a:p>
            <a:pPr lvl="1">
              <a:buFont typeface="Wingdings" panose="05000000000000000000" pitchFamily="2" charset="2"/>
              <a:buChar char="q"/>
              <a:defRPr/>
            </a:pPr>
            <a:r>
              <a:rPr lang="en-US" sz="4500" dirty="0" smtClean="0"/>
              <a:t>How To Be A More Effective School Business Official</a:t>
            </a:r>
          </a:p>
          <a:p>
            <a:pPr lvl="1">
              <a:defRPr/>
            </a:pPr>
            <a:endParaRPr lang="en-US" sz="3800" dirty="0"/>
          </a:p>
          <a:p>
            <a:pPr>
              <a:defRPr/>
            </a:pPr>
            <a:r>
              <a:rPr lang="en-US" sz="5900" dirty="0" smtClean="0"/>
              <a:t>The </a:t>
            </a:r>
            <a:r>
              <a:rPr lang="en-US" sz="5900" dirty="0"/>
              <a:t>Latest and (Not So) Greatest in School Business </a:t>
            </a:r>
          </a:p>
          <a:p>
            <a:pPr lvl="1">
              <a:buFont typeface="Wingdings" panose="05000000000000000000" pitchFamily="2" charset="2"/>
              <a:buChar char="q"/>
              <a:defRPr/>
            </a:pPr>
            <a:r>
              <a:rPr lang="en-US" sz="4200" dirty="0"/>
              <a:t>A Quick Scan of School Business Management </a:t>
            </a:r>
            <a:r>
              <a:rPr lang="en-US" sz="4200" dirty="0" smtClean="0"/>
              <a:t>Issues </a:t>
            </a:r>
            <a:r>
              <a:rPr lang="en-US" sz="4200" dirty="0"/>
              <a:t>from Across the State </a:t>
            </a:r>
          </a:p>
          <a:p>
            <a:pPr marL="1200150" lvl="1" indent="-742950">
              <a:buFont typeface="+mj-lt"/>
              <a:buAutoNum type="arabicPeriod"/>
              <a:defRPr/>
            </a:pPr>
            <a:endParaRPr lang="en-US" sz="3800" dirty="0"/>
          </a:p>
          <a:p>
            <a:pPr>
              <a:defRPr/>
            </a:pPr>
            <a:r>
              <a:rPr lang="en-US" sz="5900" dirty="0" smtClean="0"/>
              <a:t>PASBO </a:t>
            </a:r>
            <a:r>
              <a:rPr lang="en-US" sz="5900" dirty="0"/>
              <a:t>Tools You Can Use</a:t>
            </a:r>
          </a:p>
          <a:p>
            <a:pPr lvl="1">
              <a:buFont typeface="Wingdings" panose="05000000000000000000" pitchFamily="2" charset="2"/>
              <a:buChar char="q"/>
              <a:defRPr/>
            </a:pPr>
            <a:r>
              <a:rPr lang="en-US" sz="4500" dirty="0" smtClean="0"/>
              <a:t>Resources </a:t>
            </a:r>
            <a:r>
              <a:rPr lang="en-US" sz="4500" dirty="0"/>
              <a:t>to Help You </a:t>
            </a:r>
          </a:p>
          <a:p>
            <a:pPr marL="1143000" lvl="1" indent="-742950">
              <a:buFont typeface="+mj-lt"/>
              <a:buAutoNum type="arabicPeriod"/>
              <a:defRPr/>
            </a:pPr>
            <a:endParaRPr lang="en-US" sz="3800" dirty="0"/>
          </a:p>
          <a:p>
            <a:pPr>
              <a:defRPr/>
            </a:pPr>
            <a:r>
              <a:rPr lang="en-US" sz="5900" dirty="0" smtClean="0"/>
              <a:t>Your </a:t>
            </a:r>
            <a:r>
              <a:rPr lang="en-US" sz="5900" dirty="0"/>
              <a:t>Questions Answered</a:t>
            </a:r>
          </a:p>
          <a:p>
            <a:pPr lvl="1">
              <a:buFont typeface="Wingdings" panose="05000000000000000000" pitchFamily="2" charset="2"/>
              <a:buChar char="q"/>
              <a:defRPr/>
            </a:pPr>
            <a:r>
              <a:rPr lang="en-US" sz="4500" dirty="0"/>
              <a:t>An Open Forum for Your Questions About Topics Covered and Uncovered!</a:t>
            </a:r>
          </a:p>
          <a:p>
            <a:pPr eaLnBrk="1" fontAlgn="auto" hangingPunct="1">
              <a:spcAft>
                <a:spcPts val="0"/>
              </a:spcAft>
              <a:defRPr/>
            </a:pPr>
            <a:endParaRPr lang="en-US" dirty="0"/>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4830C01-439B-48CB-B1DB-C54ED066E216}" type="slidenum">
              <a:rPr lang="en-US" sz="1200" smtClean="0">
                <a:solidFill>
                  <a:schemeClr val="bg1"/>
                </a:solidFill>
              </a:rPr>
              <a:pPr fontAlgn="base">
                <a:spcBef>
                  <a:spcPct val="0"/>
                </a:spcBef>
                <a:spcAft>
                  <a:spcPct val="0"/>
                </a:spcAft>
                <a:buFontTx/>
                <a:buNone/>
              </a:pPr>
              <a:t>3</a:t>
            </a:fld>
            <a:endParaRPr lang="en-US" sz="1200" dirty="0" smtClean="0">
              <a:solidFill>
                <a:schemeClr val="bg1"/>
              </a:solidFill>
            </a:endParaRPr>
          </a:p>
        </p:txBody>
      </p:sp>
    </p:spTree>
    <p:extLst>
      <p:ext uri="{BB962C8B-B14F-4D97-AF65-F5344CB8AC3E}">
        <p14:creationId xmlns:p14="http://schemas.microsoft.com/office/powerpoint/2010/main" val="3022980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143000" y="1600200"/>
            <a:ext cx="7848600" cy="4038600"/>
          </a:xfrm>
        </p:spPr>
        <p:txBody>
          <a:bodyPr/>
          <a:lstStyle/>
          <a:p>
            <a:pPr algn="ctr" eaLnBrk="1" hangingPunct="1">
              <a:buFont typeface="Arial" panose="020B0604020202020204" pitchFamily="34" charset="0"/>
              <a:buNone/>
            </a:pPr>
            <a:r>
              <a:rPr lang="en-US" sz="2400" dirty="0" smtClean="0"/>
              <a:t>Our members share a common goal.</a:t>
            </a:r>
          </a:p>
          <a:p>
            <a:pPr algn="ctr" eaLnBrk="1" hangingPunct="1">
              <a:buFont typeface="Arial" panose="020B0604020202020204" pitchFamily="34" charset="0"/>
              <a:buNone/>
            </a:pPr>
            <a:endParaRPr lang="en-US" sz="2000" dirty="0" smtClean="0"/>
          </a:p>
          <a:p>
            <a:pPr algn="ctr" eaLnBrk="1" hangingPunct="1">
              <a:buFont typeface="Arial" panose="020B0604020202020204" pitchFamily="34" charset="0"/>
              <a:buNone/>
            </a:pPr>
            <a:r>
              <a:rPr lang="en-US" sz="2000" i="1" dirty="0" smtClean="0"/>
              <a:t>To support classroom learning in schools during good and bad economic times through smart business practices.</a:t>
            </a:r>
            <a:r>
              <a:rPr lang="en-US" sz="2000" dirty="0" smtClean="0"/>
              <a:t> </a:t>
            </a:r>
          </a:p>
          <a:p>
            <a:pPr algn="ctr" eaLnBrk="1" hangingPunct="1">
              <a:buFont typeface="Arial" panose="020B0604020202020204" pitchFamily="34" charset="0"/>
              <a:buNone/>
            </a:pPr>
            <a:endParaRPr lang="en-US" sz="2000" dirty="0" smtClean="0"/>
          </a:p>
          <a:p>
            <a:pPr algn="ctr" eaLnBrk="1" hangingPunct="1">
              <a:buFont typeface="Arial" panose="020B0604020202020204" pitchFamily="34" charset="0"/>
              <a:buNone/>
            </a:pPr>
            <a:r>
              <a:rPr lang="en-US" sz="2400" dirty="0" smtClean="0"/>
              <a:t>PASBO helps make that goal a reality.</a:t>
            </a:r>
          </a:p>
          <a:p>
            <a:pPr eaLnBrk="1" hangingPunct="1">
              <a:buFont typeface="Arial" panose="020B0604020202020204" pitchFamily="34" charset="0"/>
              <a:buNone/>
            </a:pPr>
            <a:endParaRPr lang="en-US" sz="2000" dirty="0" smtClean="0"/>
          </a:p>
          <a:p>
            <a:pPr lvl="2" eaLnBrk="1" hangingPunct="1"/>
            <a:r>
              <a:rPr lang="en-US" sz="2000" dirty="0" smtClean="0"/>
              <a:t>Connect for Professional Networking Opportunities    </a:t>
            </a:r>
          </a:p>
          <a:p>
            <a:pPr lvl="2" eaLnBrk="1" hangingPunct="1"/>
            <a:r>
              <a:rPr lang="en-US" sz="2000" dirty="0" smtClean="0"/>
              <a:t>Stay Abreast of State policy and Legislative Developments</a:t>
            </a:r>
          </a:p>
          <a:p>
            <a:pPr lvl="2" eaLnBrk="1" hangingPunct="1"/>
            <a:r>
              <a:rPr lang="en-US" sz="2000" dirty="0" smtClean="0"/>
              <a:t>Maximize Professional Growth and Career Opportunities</a:t>
            </a:r>
          </a:p>
          <a:p>
            <a:pPr eaLnBrk="1" hangingPunct="1">
              <a:buFont typeface="Arial" panose="020B0604020202020204" pitchFamily="34" charset="0"/>
              <a:buNone/>
            </a:pPr>
            <a:endParaRPr lang="en-US" sz="2000" dirty="0" smtClean="0"/>
          </a:p>
        </p:txBody>
      </p:sp>
      <p:sp>
        <p:nvSpPr>
          <p:cNvPr id="5" name="Title 1"/>
          <p:cNvSpPr txBox="1">
            <a:spLocks/>
          </p:cNvSpPr>
          <p:nvPr/>
        </p:nvSpPr>
        <p:spPr>
          <a:xfrm>
            <a:off x="1600200" y="274638"/>
            <a:ext cx="7086600" cy="1143000"/>
          </a:xfrm>
          <a:prstGeom prst="rect">
            <a:avLst/>
          </a:prstGeom>
        </p:spPr>
        <p:txBody>
          <a:bodyPr anchor="ctr">
            <a:normAutofit/>
          </a:bodyPr>
          <a:lstStyle/>
          <a:p>
            <a:pPr algn="r" eaLnBrk="1" fontAlgn="auto" hangingPunct="1">
              <a:spcAft>
                <a:spcPts val="0"/>
              </a:spcAft>
              <a:defRPr/>
            </a:pPr>
            <a:r>
              <a:rPr lang="en-US" sz="3600" b="1" dirty="0">
                <a:solidFill>
                  <a:schemeClr val="accent1"/>
                </a:solidFill>
                <a:latin typeface="+mj-lt"/>
                <a:ea typeface="+mj-ea"/>
                <a:cs typeface="+mj-cs"/>
              </a:rPr>
              <a:t>Valuable Benefits</a:t>
            </a:r>
          </a:p>
        </p:txBody>
      </p:sp>
    </p:spTree>
    <p:extLst>
      <p:ext uri="{BB962C8B-B14F-4D97-AF65-F5344CB8AC3E}">
        <p14:creationId xmlns:p14="http://schemas.microsoft.com/office/powerpoint/2010/main" val="28675893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A139886-AFEC-4E77-86C9-6CA3730E5E13}" type="slidenum">
              <a:rPr lang="en-US" smtClean="0">
                <a:solidFill>
                  <a:prstClr val="white"/>
                </a:solidFill>
              </a:rPr>
              <a:pPr>
                <a:defRPr/>
              </a:pPr>
              <a:t>31</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544654" y="498764"/>
            <a:ext cx="7443482" cy="5144798"/>
          </a:xfrm>
          <a:prstGeom prst="rect">
            <a:avLst/>
          </a:prstGeom>
        </p:spPr>
      </p:pic>
    </p:spTree>
    <p:extLst>
      <p:ext uri="{BB962C8B-B14F-4D97-AF65-F5344CB8AC3E}">
        <p14:creationId xmlns:p14="http://schemas.microsoft.com/office/powerpoint/2010/main" val="423422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3188"/>
            <a:ext cx="7543800"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859234"/>
      </p:ext>
    </p:extLst>
  </p:cSld>
  <p:clrMapOvr>
    <a:masterClrMapping/>
  </p:clrMapOvr>
  <p:transition spd="slow" advClick="0" advTm="1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1654175" y="533400"/>
            <a:ext cx="6553200" cy="795338"/>
          </a:xfrm>
        </p:spPr>
        <p:txBody>
          <a:bodyPr>
            <a:normAutofit/>
          </a:bodyPr>
          <a:lstStyle/>
          <a:p>
            <a:pPr eaLnBrk="1" hangingPunct="1"/>
            <a:r>
              <a:rPr lang="en-US" dirty="0" smtClean="0">
                <a:solidFill>
                  <a:schemeClr val="tx2"/>
                </a:solidFill>
              </a:rPr>
              <a:t>There’s a doc for that…</a:t>
            </a:r>
            <a:endParaRPr lang="en-US" dirty="0" smtClean="0"/>
          </a:p>
        </p:txBody>
      </p:sp>
      <p:sp>
        <p:nvSpPr>
          <p:cNvPr id="3" name="Subtitle 2"/>
          <p:cNvSpPr>
            <a:spLocks noGrp="1"/>
          </p:cNvSpPr>
          <p:nvPr>
            <p:ph type="subTitle" idx="1"/>
          </p:nvPr>
        </p:nvSpPr>
        <p:spPr>
          <a:xfrm>
            <a:off x="1460500" y="5465763"/>
            <a:ext cx="6942138" cy="533400"/>
          </a:xfrm>
        </p:spPr>
        <p:txBody>
          <a:bodyPr rtlCol="0">
            <a:normAutofit/>
          </a:bodyPr>
          <a:lstStyle/>
          <a:p>
            <a:pPr eaLnBrk="1" fontAlgn="auto" hangingPunct="1">
              <a:spcAft>
                <a:spcPts val="0"/>
              </a:spcAft>
              <a:defRPr/>
            </a:pPr>
            <a:r>
              <a:rPr lang="en-US" sz="2800" i="1" dirty="0" smtClean="0"/>
              <a:t>Delivering Best Practices and Good Ideas</a:t>
            </a:r>
            <a:endParaRPr lang="en-US" sz="2800" i="1" dirty="0"/>
          </a:p>
        </p:txBody>
      </p:sp>
      <p:sp>
        <p:nvSpPr>
          <p:cNvPr id="4" name="Subtitle 2"/>
          <p:cNvSpPr txBox="1">
            <a:spLocks/>
          </p:cNvSpPr>
          <p:nvPr/>
        </p:nvSpPr>
        <p:spPr>
          <a:xfrm>
            <a:off x="930275" y="4876800"/>
            <a:ext cx="8001000" cy="5318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800" u="sng" dirty="0" smtClean="0">
                <a:solidFill>
                  <a:schemeClr val="tx2">
                    <a:lumMod val="60000"/>
                    <a:lumOff val="40000"/>
                  </a:schemeClr>
                </a:solidFill>
              </a:rPr>
              <a:t>www.pasboerc.org</a:t>
            </a:r>
            <a:endParaRPr lang="en-US" sz="2800" u="sng" dirty="0">
              <a:solidFill>
                <a:schemeClr val="tx2">
                  <a:lumMod val="60000"/>
                  <a:lumOff val="40000"/>
                </a:schemeClr>
              </a:solidFill>
            </a:endParaRPr>
          </a:p>
        </p:txBody>
      </p:sp>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2057400"/>
            <a:ext cx="3895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itle 1"/>
          <p:cNvSpPr txBox="1">
            <a:spLocks/>
          </p:cNvSpPr>
          <p:nvPr/>
        </p:nvSpPr>
        <p:spPr bwMode="auto">
          <a:xfrm>
            <a:off x="1349375" y="1343025"/>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800" dirty="0"/>
              <a:t>at the </a:t>
            </a:r>
            <a:r>
              <a:rPr lang="en-US" sz="4000" b="1" dirty="0">
                <a:solidFill>
                  <a:schemeClr val="tx2"/>
                </a:solidFill>
              </a:rPr>
              <a:t>E</a:t>
            </a:r>
            <a:r>
              <a:rPr lang="en-US" sz="2800" dirty="0"/>
              <a:t>lectronic </a:t>
            </a:r>
            <a:r>
              <a:rPr lang="en-US" sz="4000" b="1" dirty="0">
                <a:solidFill>
                  <a:schemeClr val="tx2"/>
                </a:solidFill>
              </a:rPr>
              <a:t>R</a:t>
            </a:r>
            <a:r>
              <a:rPr lang="en-US" sz="2800" dirty="0"/>
              <a:t>esource </a:t>
            </a:r>
            <a:r>
              <a:rPr lang="en-US" sz="4000" b="1" dirty="0">
                <a:solidFill>
                  <a:schemeClr val="tx2"/>
                </a:solidFill>
              </a:rPr>
              <a:t>C</a:t>
            </a:r>
            <a:r>
              <a:rPr lang="en-US" sz="2800" dirty="0"/>
              <a:t>enter</a:t>
            </a:r>
          </a:p>
        </p:txBody>
      </p:sp>
      <p:sp>
        <p:nvSpPr>
          <p:cNvPr id="41991" name="Title 1"/>
          <p:cNvSpPr txBox="1">
            <a:spLocks/>
          </p:cNvSpPr>
          <p:nvPr/>
        </p:nvSpPr>
        <p:spPr bwMode="auto">
          <a:xfrm>
            <a:off x="1341438" y="5334000"/>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2800" dirty="0"/>
          </a:p>
        </p:txBody>
      </p:sp>
    </p:spTree>
    <p:extLst>
      <p:ext uri="{BB962C8B-B14F-4D97-AF65-F5344CB8AC3E}">
        <p14:creationId xmlns:p14="http://schemas.microsoft.com/office/powerpoint/2010/main" val="783928426"/>
      </p:ext>
    </p:extLst>
  </p:cSld>
  <p:clrMapOvr>
    <a:masterClrMapping/>
  </p:clrMapOvr>
  <p:transition spd="slow"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905000" y="457200"/>
            <a:ext cx="6629400" cy="1600200"/>
          </a:xfrm>
        </p:spPr>
        <p:txBody>
          <a:bodyPr/>
          <a:lstStyle/>
          <a:p>
            <a:pPr marL="0" indent="0" eaLnBrk="1" hangingPunct="1">
              <a:buFont typeface="Arial" panose="020B0604020202020204" pitchFamily="34" charset="0"/>
              <a:buNone/>
            </a:pPr>
            <a:r>
              <a:rPr lang="en-US" dirty="0" smtClean="0"/>
              <a:t>Quickly and easily solicit bids for supplies, services, contracts and other purchases for your LEA</a:t>
            </a:r>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endParaRPr lang="en-US" dirty="0" smtClean="0"/>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l="2" t="-2" r="79599" b="45454"/>
          <a:stretch>
            <a:fillRect/>
          </a:stretch>
        </p:blipFill>
        <p:spPr bwMode="auto">
          <a:xfrm>
            <a:off x="3048000" y="27432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471906"/>
      </p:ext>
    </p:extLst>
  </p:cSld>
  <p:clrMapOvr>
    <a:masterClrMapping/>
  </p:clrMapOvr>
  <p:transition spd="slow" advClick="0"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A139886-AFEC-4E77-86C9-6CA3730E5E13}" type="slidenum">
              <a:rPr lang="en-US" smtClean="0">
                <a:solidFill>
                  <a:prstClr val="white"/>
                </a:solidFill>
              </a:rPr>
              <a:pPr>
                <a:defRPr/>
              </a:pPr>
              <a:t>35</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957821" y="412605"/>
            <a:ext cx="2520662" cy="1260331"/>
          </a:xfrm>
          <a:prstGeom prst="rect">
            <a:avLst/>
          </a:prstGeom>
        </p:spPr>
      </p:pic>
      <p:pic>
        <p:nvPicPr>
          <p:cNvPr id="6" name="Picture 5"/>
          <p:cNvPicPr>
            <a:picLocks noChangeAspect="1"/>
          </p:cNvPicPr>
          <p:nvPr/>
        </p:nvPicPr>
        <p:blipFill>
          <a:blip r:embed="rId3"/>
          <a:stretch>
            <a:fillRect/>
          </a:stretch>
        </p:blipFill>
        <p:spPr>
          <a:xfrm>
            <a:off x="1957821" y="1991207"/>
            <a:ext cx="3705225" cy="342900"/>
          </a:xfrm>
          <a:prstGeom prst="rect">
            <a:avLst/>
          </a:prstGeom>
        </p:spPr>
      </p:pic>
      <p:sp>
        <p:nvSpPr>
          <p:cNvPr id="7" name="TextBox 6"/>
          <p:cNvSpPr txBox="1"/>
          <p:nvPr/>
        </p:nvSpPr>
        <p:spPr>
          <a:xfrm>
            <a:off x="1957821" y="2652378"/>
            <a:ext cx="6832888" cy="2031325"/>
          </a:xfrm>
          <a:prstGeom prst="rect">
            <a:avLst/>
          </a:prstGeom>
          <a:noFill/>
        </p:spPr>
        <p:txBody>
          <a:bodyPr wrap="square" rtlCol="0">
            <a:spAutoFit/>
          </a:bodyPr>
          <a:lstStyle/>
          <a:p>
            <a:r>
              <a:rPr lang="en-US" dirty="0"/>
              <a:t>PSDLAF (or the “Fund”) is a full-service cash management program that has been designed and customized to provide an efficient set of benefits and enhancements for managing Pennsylvania public funds.  PSDLAF was created in 1982 by PASBO (the Pennsylvania Association of School Business Officials) and PSBA (the Pennsylvania School Boards Association), who for more than 30 years have sponsored the Fund.</a:t>
            </a:r>
          </a:p>
          <a:p>
            <a:endParaRPr lang="en-US" dirty="0"/>
          </a:p>
        </p:txBody>
      </p:sp>
      <p:pic>
        <p:nvPicPr>
          <p:cNvPr id="8" name="Picture 7"/>
          <p:cNvPicPr>
            <a:picLocks noChangeAspect="1"/>
          </p:cNvPicPr>
          <p:nvPr/>
        </p:nvPicPr>
        <p:blipFill>
          <a:blip r:embed="rId4"/>
          <a:stretch>
            <a:fillRect/>
          </a:stretch>
        </p:blipFill>
        <p:spPr>
          <a:xfrm>
            <a:off x="2840615" y="4590085"/>
            <a:ext cx="5067300" cy="1085850"/>
          </a:xfrm>
          <a:prstGeom prst="rect">
            <a:avLst/>
          </a:prstGeom>
        </p:spPr>
      </p:pic>
    </p:spTree>
    <p:extLst>
      <p:ext uri="{BB962C8B-B14F-4D97-AF65-F5344CB8AC3E}">
        <p14:creationId xmlns:p14="http://schemas.microsoft.com/office/powerpoint/2010/main" val="9067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15962"/>
          </a:xfrm>
        </p:spPr>
        <p:txBody>
          <a:bodyPr rtlCol="0">
            <a:normAutofit/>
          </a:bodyPr>
          <a:lstStyle/>
          <a:p>
            <a:pPr eaLnBrk="1" fontAlgn="auto" hangingPunct="1">
              <a:spcAft>
                <a:spcPts val="0"/>
              </a:spcAft>
              <a:defRPr/>
            </a:pPr>
            <a:r>
              <a:rPr lang="en-US" dirty="0" smtClean="0"/>
              <a:t>Increase your buying power with</a:t>
            </a:r>
            <a:endParaRPr lang="en-US" dirty="0"/>
          </a:p>
        </p:txBody>
      </p:sp>
      <p:sp>
        <p:nvSpPr>
          <p:cNvPr id="3" name="Content Placeholder 2"/>
          <p:cNvSpPr>
            <a:spLocks noGrp="1"/>
          </p:cNvSpPr>
          <p:nvPr>
            <p:ph idx="1"/>
          </p:nvPr>
        </p:nvSpPr>
        <p:spPr>
          <a:xfrm>
            <a:off x="1246188" y="3425825"/>
            <a:ext cx="7391400" cy="2498725"/>
          </a:xfrm>
        </p:spPr>
        <p:txBody>
          <a:bodyPr rtlCol="0">
            <a:normAutofit fontScale="92500" lnSpcReduction="20000"/>
          </a:bodyPr>
          <a:lstStyle/>
          <a:p>
            <a:pPr eaLnBrk="1" fontAlgn="auto" hangingPunct="1">
              <a:spcAft>
                <a:spcPts val="0"/>
              </a:spcAft>
              <a:defRPr/>
            </a:pPr>
            <a:r>
              <a:rPr lang="en-US" dirty="0" smtClean="0"/>
              <a:t>Savings from leading suppliers</a:t>
            </a:r>
          </a:p>
          <a:p>
            <a:pPr eaLnBrk="1" fontAlgn="auto" hangingPunct="1">
              <a:spcAft>
                <a:spcPts val="0"/>
              </a:spcAft>
              <a:defRPr/>
            </a:pPr>
            <a:r>
              <a:rPr lang="en-US" dirty="0" smtClean="0"/>
              <a:t>Office supplies &amp; furniture</a:t>
            </a:r>
          </a:p>
          <a:p>
            <a:pPr eaLnBrk="1" fontAlgn="auto" hangingPunct="1">
              <a:spcAft>
                <a:spcPts val="0"/>
              </a:spcAft>
              <a:defRPr/>
            </a:pPr>
            <a:r>
              <a:rPr lang="en-US" dirty="0" smtClean="0"/>
              <a:t>Fleet vehicle parts</a:t>
            </a:r>
          </a:p>
          <a:p>
            <a:pPr eaLnBrk="1" fontAlgn="auto" hangingPunct="1">
              <a:spcAft>
                <a:spcPts val="0"/>
              </a:spcAft>
              <a:defRPr/>
            </a:pPr>
            <a:r>
              <a:rPr lang="en-US" dirty="0" smtClean="0"/>
              <a:t>Food products and distribution services</a:t>
            </a:r>
          </a:p>
          <a:p>
            <a:pPr eaLnBrk="1" fontAlgn="auto" hangingPunct="1">
              <a:spcAft>
                <a:spcPts val="0"/>
              </a:spcAft>
              <a:defRPr/>
            </a:pPr>
            <a:r>
              <a:rPr lang="en-US" dirty="0" smtClean="0"/>
              <a:t>And more!</a:t>
            </a:r>
          </a:p>
          <a:p>
            <a:pPr eaLnBrk="1" fontAlgn="auto" hangingPunct="1">
              <a:spcAft>
                <a:spcPts val="0"/>
              </a:spcAft>
              <a:defRPr/>
            </a:pPr>
            <a:endParaRPr lang="en-US" dirty="0" smtClean="0"/>
          </a:p>
          <a:p>
            <a:pPr marL="0" indent="0" algn="ctr"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sp>
        <p:nvSpPr>
          <p:cNvPr id="53252" name="TextBox 4"/>
          <p:cNvSpPr txBox="1">
            <a:spLocks noChangeArrowheads="1"/>
          </p:cNvSpPr>
          <p:nvPr/>
        </p:nvSpPr>
        <p:spPr bwMode="auto">
          <a:xfrm>
            <a:off x="1976438" y="57150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t>For more information, visit </a:t>
            </a:r>
            <a:r>
              <a:rPr lang="en-US" sz="1800" dirty="0">
                <a:hlinkClick r:id="rId2"/>
              </a:rPr>
              <a:t>www.pasbo.org/uscommunities</a:t>
            </a:r>
            <a:r>
              <a:rPr lang="en-US" sz="1800" dirty="0"/>
              <a:t> </a:t>
            </a:r>
          </a:p>
        </p:txBody>
      </p:sp>
      <p:pic>
        <p:nvPicPr>
          <p:cNvPr id="532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849313"/>
            <a:ext cx="3984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9055"/>
      </p:ext>
    </p:extLst>
  </p:cSld>
  <p:clrMapOvr>
    <a:masterClrMapping/>
  </p:clrMapOvr>
  <p:transition spd="slow" advClick="0" advTm="1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5057"/>
            <a:ext cx="8229600" cy="1143000"/>
          </a:xfrm>
        </p:spPr>
        <p:txBody>
          <a:bodyPr>
            <a:normAutofit/>
          </a:bodyPr>
          <a:lstStyle/>
          <a:p>
            <a:r>
              <a:rPr lang="en-US" sz="3600" dirty="0" smtClean="0"/>
              <a:t>Looking for great customer service?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244" y="1066800"/>
            <a:ext cx="7000156" cy="4525963"/>
          </a:xfrm>
        </p:spPr>
      </p:pic>
      <p:sp>
        <p:nvSpPr>
          <p:cNvPr id="3" name="Rectangle 2"/>
          <p:cNvSpPr/>
          <p:nvPr/>
        </p:nvSpPr>
        <p:spPr>
          <a:xfrm>
            <a:off x="2176822" y="5592763"/>
            <a:ext cx="5704756" cy="369332"/>
          </a:xfrm>
          <a:prstGeom prst="rect">
            <a:avLst/>
          </a:prstGeom>
        </p:spPr>
        <p:txBody>
          <a:bodyPr wrap="square">
            <a:spAutoFit/>
          </a:bodyPr>
          <a:lstStyle/>
          <a:p>
            <a:r>
              <a:rPr lang="en-US" dirty="0"/>
              <a:t>For more information, visit </a:t>
            </a:r>
            <a:r>
              <a:rPr lang="en-US" dirty="0" smtClean="0">
                <a:hlinkClick r:id="rId3"/>
              </a:rPr>
              <a:t>http://www.pasbo.org/pics.asp</a:t>
            </a:r>
            <a:endParaRPr lang="en-US" dirty="0"/>
          </a:p>
        </p:txBody>
      </p:sp>
    </p:spTree>
    <p:extLst>
      <p:ext uri="{BB962C8B-B14F-4D97-AF65-F5344CB8AC3E}">
        <p14:creationId xmlns:p14="http://schemas.microsoft.com/office/powerpoint/2010/main" val="35044799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Have surplus equipment?</a:t>
            </a:r>
            <a:endParaRPr lang="en-US" dirty="0"/>
          </a:p>
        </p:txBody>
      </p:sp>
      <p:sp>
        <p:nvSpPr>
          <p:cNvPr id="3" name="Content Placeholder 2"/>
          <p:cNvSpPr>
            <a:spLocks noGrp="1"/>
          </p:cNvSpPr>
          <p:nvPr>
            <p:ph idx="1"/>
          </p:nvPr>
        </p:nvSpPr>
        <p:spPr>
          <a:xfrm>
            <a:off x="1281113" y="2789238"/>
            <a:ext cx="7391400" cy="3078162"/>
          </a:xfrm>
        </p:spPr>
        <p:txBody>
          <a:bodyPr rtlCol="0">
            <a:normAutofit/>
          </a:bodyPr>
          <a:lstStyle/>
          <a:p>
            <a:pPr eaLnBrk="1" fontAlgn="auto" hangingPunct="1">
              <a:spcAft>
                <a:spcPts val="0"/>
              </a:spcAft>
              <a:defRPr/>
            </a:pPr>
            <a:r>
              <a:rPr lang="en-US" dirty="0" smtClean="0"/>
              <a:t>Reach a wider audience</a:t>
            </a:r>
          </a:p>
          <a:p>
            <a:pPr eaLnBrk="1" fontAlgn="auto" hangingPunct="1">
              <a:spcAft>
                <a:spcPts val="0"/>
              </a:spcAft>
              <a:defRPr/>
            </a:pPr>
            <a:r>
              <a:rPr lang="en-US" dirty="0" smtClean="0"/>
              <a:t>No Fees for sellers</a:t>
            </a:r>
          </a:p>
          <a:p>
            <a:pPr eaLnBrk="1" fontAlgn="auto" hangingPunct="1">
              <a:spcAft>
                <a:spcPts val="0"/>
              </a:spcAft>
              <a:defRPr/>
            </a:pPr>
            <a:r>
              <a:rPr lang="en-US" dirty="0" smtClean="0"/>
              <a:t>Greater ROI for your surplus Items</a:t>
            </a:r>
          </a:p>
          <a:p>
            <a:pPr eaLnBrk="1" fontAlgn="auto" hangingPunct="1">
              <a:spcAft>
                <a:spcPts val="0"/>
              </a:spcAft>
              <a:defRPr/>
            </a:pPr>
            <a:r>
              <a:rPr lang="en-US" dirty="0" smtClean="0"/>
              <a:t>Easy to use and free training is provided</a:t>
            </a:r>
          </a:p>
          <a:p>
            <a:pPr marL="0" indent="0" algn="ctr"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l="5418" t="-1517" r="56744" b="53641"/>
          <a:stretch>
            <a:fillRect/>
          </a:stretch>
        </p:blipFill>
        <p:spPr bwMode="auto">
          <a:xfrm>
            <a:off x="4114800" y="1592263"/>
            <a:ext cx="38401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9" name="TextBox 4"/>
          <p:cNvSpPr txBox="1">
            <a:spLocks noChangeArrowheads="1"/>
          </p:cNvSpPr>
          <p:nvPr/>
        </p:nvSpPr>
        <p:spPr bwMode="auto">
          <a:xfrm>
            <a:off x="1722438" y="54038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t>For more information, visit </a:t>
            </a:r>
            <a:r>
              <a:rPr lang="en-US" sz="1800" dirty="0">
                <a:hlinkClick r:id="rId3"/>
              </a:rPr>
              <a:t>www.pasbo.org/PublicSurplus</a:t>
            </a:r>
            <a:r>
              <a:rPr lang="en-US" sz="1800" dirty="0"/>
              <a:t> </a:t>
            </a:r>
          </a:p>
        </p:txBody>
      </p:sp>
      <p:sp>
        <p:nvSpPr>
          <p:cNvPr id="52230" name="Rectangle 6"/>
          <p:cNvSpPr>
            <a:spLocks noChangeArrowheads="1"/>
          </p:cNvSpPr>
          <p:nvPr/>
        </p:nvSpPr>
        <p:spPr bwMode="auto">
          <a:xfrm>
            <a:off x="1836738" y="1635125"/>
            <a:ext cx="213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dirty="0">
                <a:solidFill>
                  <a:srgbClr val="000000"/>
                </a:solidFill>
              </a:rPr>
              <a:t>Sell it with</a:t>
            </a:r>
            <a:endParaRPr lang="en-US" sz="1800" dirty="0"/>
          </a:p>
        </p:txBody>
      </p:sp>
    </p:spTree>
    <p:extLst>
      <p:ext uri="{BB962C8B-B14F-4D97-AF65-F5344CB8AC3E}">
        <p14:creationId xmlns:p14="http://schemas.microsoft.com/office/powerpoint/2010/main" val="3822382236"/>
      </p:ext>
    </p:extLst>
  </p:cSld>
  <p:clrMapOvr>
    <a:masterClrMapping/>
  </p:clrMapOvr>
  <p:transition spd="slow" advClick="0" advTm="1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on PASBO Benefits and Services</a:t>
            </a:r>
            <a:endParaRPr lang="en-US" dirty="0"/>
          </a:p>
        </p:txBody>
      </p:sp>
      <p:pic>
        <p:nvPicPr>
          <p:cNvPr id="5" name="Content Placeholder 4"/>
          <p:cNvPicPr>
            <a:picLocks noGrp="1" noChangeAspect="1"/>
          </p:cNvPicPr>
          <p:nvPr>
            <p:ph idx="1"/>
          </p:nvPr>
        </p:nvPicPr>
        <p:blipFill>
          <a:blip r:embed="rId2"/>
          <a:stretch>
            <a:fillRect/>
          </a:stretch>
        </p:blipFill>
        <p:spPr>
          <a:xfrm>
            <a:off x="1371600" y="2182090"/>
            <a:ext cx="7315200" cy="1205346"/>
          </a:xfrm>
          <a:prstGeom prst="rect">
            <a:avLst/>
          </a:prstGeom>
        </p:spPr>
      </p:pic>
      <p:sp>
        <p:nvSpPr>
          <p:cNvPr id="4" name="Slide Number Placeholder 3"/>
          <p:cNvSpPr>
            <a:spLocks noGrp="1"/>
          </p:cNvSpPr>
          <p:nvPr>
            <p:ph type="sldNum" sz="quarter" idx="10"/>
          </p:nvPr>
        </p:nvSpPr>
        <p:spPr/>
        <p:txBody>
          <a:bodyPr/>
          <a:lstStyle/>
          <a:p>
            <a:pPr>
              <a:defRPr/>
            </a:pPr>
            <a:fld id="{AA139886-AFEC-4E77-86C9-6CA3730E5E13}" type="slidenum">
              <a:rPr lang="en-US" smtClean="0">
                <a:solidFill>
                  <a:prstClr val="white"/>
                </a:solidFill>
              </a:rPr>
              <a:pPr>
                <a:defRPr/>
              </a:pPr>
              <a:t>39</a:t>
            </a:fld>
            <a:endParaRPr lang="en-US" dirty="0">
              <a:solidFill>
                <a:prstClr val="white"/>
              </a:solidFill>
            </a:endParaRPr>
          </a:p>
        </p:txBody>
      </p:sp>
    </p:spTree>
    <p:extLst>
      <p:ext uri="{BB962C8B-B14F-4D97-AF65-F5344CB8AC3E}">
        <p14:creationId xmlns:p14="http://schemas.microsoft.com/office/powerpoint/2010/main" val="139293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6863"/>
            <a:ext cx="7734301" cy="792162"/>
          </a:xfrm>
        </p:spPr>
        <p:txBody>
          <a:bodyPr>
            <a:normAutofit/>
          </a:bodyPr>
          <a:lstStyle/>
          <a:p>
            <a:r>
              <a:rPr lang="en-US" sz="3200" i="1" dirty="0" smtClean="0">
                <a:effectLst>
                  <a:outerShdw blurRad="38100" dist="38100" dir="2700000" algn="tl">
                    <a:srgbClr val="000000">
                      <a:alpha val="43137"/>
                    </a:srgbClr>
                  </a:outerShdw>
                </a:effectLst>
              </a:rPr>
              <a:t>Today’s </a:t>
            </a:r>
            <a:r>
              <a:rPr lang="en-US" sz="3200" i="1" dirty="0" smtClean="0">
                <a:effectLst>
                  <a:outerShdw blurRad="38100" dist="38100" dir="2700000" algn="tl">
                    <a:srgbClr val="000000">
                      <a:alpha val="43137"/>
                    </a:srgbClr>
                  </a:outerShdw>
                </a:effectLst>
              </a:rPr>
              <a:t>Expert: Charles </a:t>
            </a:r>
            <a:r>
              <a:rPr lang="en-US" sz="3200" i="1" dirty="0" smtClean="0">
                <a:effectLst>
                  <a:outerShdw blurRad="38100" dist="38100" dir="2700000" algn="tl">
                    <a:srgbClr val="000000">
                      <a:alpha val="43137"/>
                    </a:srgbClr>
                  </a:outerShdw>
                </a:effectLst>
              </a:rPr>
              <a:t>E. Linderman, PRSBA </a:t>
            </a:r>
            <a:endParaRPr lang="en-US" sz="32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1089025"/>
            <a:ext cx="7381010" cy="5467639"/>
          </a:xfrm>
        </p:spPr>
        <p:txBody>
          <a:bodyPr>
            <a:noAutofit/>
          </a:bodyPr>
          <a:lstStyle/>
          <a:p>
            <a:r>
              <a:rPr lang="en-US" sz="1800" dirty="0" smtClean="0"/>
              <a:t>Born </a:t>
            </a:r>
            <a:r>
              <a:rPr lang="en-US" sz="1800" dirty="0"/>
              <a:t>in </a:t>
            </a:r>
            <a:r>
              <a:rPr lang="en-US" sz="1800" dirty="0" smtClean="0"/>
              <a:t>Coatesville, PA, he </a:t>
            </a:r>
            <a:r>
              <a:rPr lang="en-US" sz="1800" dirty="0"/>
              <a:t>currently resides </a:t>
            </a:r>
            <a:r>
              <a:rPr lang="en-US" sz="1800" dirty="0" smtClean="0"/>
              <a:t>in Malvern with </a:t>
            </a:r>
            <a:r>
              <a:rPr lang="en-US" sz="1800" dirty="0"/>
              <a:t>his wife </a:t>
            </a:r>
            <a:r>
              <a:rPr lang="en-US" sz="1800" dirty="0" smtClean="0"/>
              <a:t>Diane. A graduate </a:t>
            </a:r>
            <a:r>
              <a:rPr lang="en-US" sz="1800" dirty="0"/>
              <a:t>of the </a:t>
            </a:r>
            <a:r>
              <a:rPr lang="en-US" sz="1800" dirty="0" smtClean="0"/>
              <a:t>Owen J. Roberts school </a:t>
            </a:r>
            <a:r>
              <a:rPr lang="en-US" sz="1800" dirty="0"/>
              <a:t>system, </a:t>
            </a:r>
            <a:r>
              <a:rPr lang="en-US" sz="1800" dirty="0" smtClean="0"/>
              <a:t>he has been employed at Great Valley School District since 1981. Chuck and Diane have 2 children who both graduated from Great Valley. </a:t>
            </a:r>
            <a:endParaRPr lang="en-US" sz="1800" dirty="0"/>
          </a:p>
          <a:p>
            <a:r>
              <a:rPr lang="en-US" sz="1800" dirty="0"/>
              <a:t>After graduation from </a:t>
            </a:r>
            <a:r>
              <a:rPr lang="en-US" sz="1800" dirty="0" smtClean="0"/>
              <a:t>Shippensburg State College </a:t>
            </a:r>
            <a:r>
              <a:rPr lang="en-US" sz="1800" dirty="0"/>
              <a:t>in </a:t>
            </a:r>
            <a:r>
              <a:rPr lang="en-US" sz="1800" dirty="0" smtClean="0"/>
              <a:t>1979, </a:t>
            </a:r>
            <a:r>
              <a:rPr lang="en-US" sz="1800" dirty="0"/>
              <a:t>he was employed </a:t>
            </a:r>
            <a:r>
              <a:rPr lang="en-US" sz="1800" dirty="0" smtClean="0"/>
              <a:t>by Shared Medical Systems </a:t>
            </a:r>
            <a:r>
              <a:rPr lang="en-US" sz="1800" dirty="0"/>
              <a:t>where he served as </a:t>
            </a:r>
            <a:r>
              <a:rPr lang="en-US" sz="1800" dirty="0" smtClean="0"/>
              <a:t>a Tax Accountant. </a:t>
            </a:r>
            <a:r>
              <a:rPr lang="en-US" sz="1800" dirty="0"/>
              <a:t>He </a:t>
            </a:r>
            <a:r>
              <a:rPr lang="en-US" sz="1800" dirty="0" smtClean="0"/>
              <a:t>started driving a school bus for Great Valley part-time in 1979 and was hired in 1981 as the Payroll/Benefits Accountant.  In 1982 he also assumed the duties of the Food Service director.  In 1984 he was named the Administrative Assistant for business and was named the Director of Business Affairs in 1985 which he still performs.  As the Business Administrator he is in charge of Finance, Facilities, Transportation, Technology, and Food Services.  He is also the lead negotiator for the district with the labor contracts and overseas the hiring of all support personnel and he serves as the Secretary to the Great Valley School Board. </a:t>
            </a:r>
            <a:endParaRPr lang="en-US" sz="1800" dirty="0"/>
          </a:p>
          <a:p>
            <a:r>
              <a:rPr lang="en-US" sz="1800" dirty="0"/>
              <a:t>In </a:t>
            </a:r>
            <a:r>
              <a:rPr lang="en-US" sz="1800" dirty="0" smtClean="0"/>
              <a:t>1983 </a:t>
            </a:r>
            <a:r>
              <a:rPr lang="en-US" sz="1800" dirty="0"/>
              <a:t>he earned his MBA from </a:t>
            </a:r>
            <a:r>
              <a:rPr lang="en-US" sz="1800" dirty="0" smtClean="0"/>
              <a:t>Widener University</a:t>
            </a:r>
            <a:r>
              <a:rPr lang="en-US" sz="1800" dirty="0"/>
              <a:t>. </a:t>
            </a:r>
            <a:endParaRPr lang="en-US" sz="1800" dirty="0" smtClean="0"/>
          </a:p>
        </p:txBody>
      </p:sp>
      <p:sp>
        <p:nvSpPr>
          <p:cNvPr id="4" name="Slide Number Placeholder 3"/>
          <p:cNvSpPr>
            <a:spLocks noGrp="1"/>
          </p:cNvSpPr>
          <p:nvPr>
            <p:ph type="sldNum" sz="quarter" idx="10"/>
          </p:nvPr>
        </p:nvSpPr>
        <p:spPr/>
        <p:txBody>
          <a:bodyPr/>
          <a:lstStyle/>
          <a:p>
            <a:fld id="{A5214BBF-C64F-48B4-BDC3-928C7C5E8A87}" type="slidenum">
              <a:rPr lang="en-US" smtClean="0"/>
              <a:pPr/>
              <a:t>4</a:t>
            </a:fld>
            <a:endParaRPr lang="en-US" dirty="0"/>
          </a:p>
        </p:txBody>
      </p:sp>
    </p:spTree>
    <p:extLst>
      <p:ext uri="{BB962C8B-B14F-4D97-AF65-F5344CB8AC3E}">
        <p14:creationId xmlns:p14="http://schemas.microsoft.com/office/powerpoint/2010/main" val="2831802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274638"/>
            <a:ext cx="7086600" cy="1143000"/>
          </a:xfrm>
        </p:spPr>
        <p:txBody>
          <a:bodyPr rtlCol="0">
            <a:normAutofit/>
          </a:bodyPr>
          <a:lstStyle/>
          <a:p>
            <a:pPr eaLnBrk="1" fontAlgn="auto" hangingPunct="1">
              <a:spcAft>
                <a:spcPts val="0"/>
              </a:spcAft>
              <a:defRPr/>
            </a:pPr>
            <a:r>
              <a:rPr lang="en-US" dirty="0" smtClean="0"/>
              <a:t>Time for Questions!</a:t>
            </a:r>
            <a:endParaRPr lang="en-US" dirty="0"/>
          </a:p>
        </p:txBody>
      </p:sp>
      <p:sp>
        <p:nvSpPr>
          <p:cNvPr id="33796" name="Rectangle 3"/>
          <p:cNvSpPr>
            <a:spLocks noGrp="1" noChangeArrowheads="1"/>
          </p:cNvSpPr>
          <p:nvPr>
            <p:ph type="body" sz="half" idx="1"/>
          </p:nvPr>
        </p:nvSpPr>
        <p:spPr>
          <a:xfrm>
            <a:off x="3886200" y="1752600"/>
            <a:ext cx="4876800" cy="3505200"/>
          </a:xfrm>
        </p:spPr>
        <p:txBody>
          <a:bodyPr rtlCol="0">
            <a:normAutofit/>
          </a:bodyPr>
          <a:lstStyle/>
          <a:p>
            <a:pPr marL="0" indent="1588" eaLnBrk="1" fontAlgn="auto" hangingPunct="1">
              <a:spcAft>
                <a:spcPts val="0"/>
              </a:spcAft>
              <a:buFontTx/>
              <a:buNone/>
              <a:defRPr/>
            </a:pPr>
            <a:r>
              <a:rPr lang="en-US" sz="2800" dirty="0" smtClean="0"/>
              <a:t>Send text questions using the “Chat” function at the left side of your screen. </a:t>
            </a:r>
          </a:p>
          <a:p>
            <a:pPr marL="0" indent="1588" eaLnBrk="1" fontAlgn="auto" hangingPunct="1">
              <a:spcAft>
                <a:spcPts val="0"/>
              </a:spcAft>
              <a:buFontTx/>
              <a:buNone/>
              <a:defRPr/>
            </a:pPr>
            <a:endParaRPr lang="en-US" sz="2800" dirty="0" smtClean="0"/>
          </a:p>
          <a:p>
            <a:pPr marL="0" indent="1588" eaLnBrk="1" fontAlgn="auto" hangingPunct="1">
              <a:spcAft>
                <a:spcPts val="0"/>
              </a:spcAft>
              <a:buFontTx/>
              <a:buNone/>
              <a:defRPr/>
            </a:pPr>
            <a:r>
              <a:rPr lang="en-US" sz="2800" dirty="0" smtClean="0"/>
              <a:t>Type message in box and click “Enter” to send.</a:t>
            </a:r>
          </a:p>
          <a:p>
            <a:pPr eaLnBrk="1" fontAlgn="auto" hangingPunct="1">
              <a:spcAft>
                <a:spcPts val="0"/>
              </a:spcAft>
              <a:buFontTx/>
              <a:buNone/>
              <a:defRPr/>
            </a:pPr>
            <a:endParaRPr lang="en-US" sz="1400" dirty="0" smtClean="0"/>
          </a:p>
          <a:p>
            <a:pPr eaLnBrk="1" fontAlgn="auto" hangingPunct="1">
              <a:spcBef>
                <a:spcPct val="0"/>
              </a:spcBef>
              <a:spcAft>
                <a:spcPts val="0"/>
              </a:spcAft>
              <a:buFontTx/>
              <a:buNone/>
              <a:defRPr/>
            </a:pPr>
            <a:endParaRPr lang="en-US" sz="2800" dirty="0" smtClean="0"/>
          </a:p>
        </p:txBody>
      </p:sp>
      <p:pic>
        <p:nvPicPr>
          <p:cNvPr id="54276" name="Picture 2" descr="C:\Users\jhoover\AppData\Local\Microsoft\Windows\Temporary Internet Files\Content.IE5\9OVTPYHE\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4086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914400" y="4038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dirty="0"/>
              <a:t>CPE and CEU Credits are not available for this forum.</a:t>
            </a:r>
          </a:p>
        </p:txBody>
      </p:sp>
      <p:sp>
        <p:nvSpPr>
          <p:cNvPr id="7" name="Title 1"/>
          <p:cNvSpPr txBox="1">
            <a:spLocks/>
          </p:cNvSpPr>
          <p:nvPr/>
        </p:nvSpPr>
        <p:spPr>
          <a:xfrm>
            <a:off x="1371600" y="1524000"/>
            <a:ext cx="7391400" cy="2076450"/>
          </a:xfrm>
          <a:prstGeom prst="rect">
            <a:avLst/>
          </a:prstGeom>
        </p:spPr>
        <p:txBody>
          <a:bodyPr anchor="ctr">
            <a:normAutofit/>
          </a:bodyPr>
          <a:lstStyle/>
          <a:p>
            <a:pPr algn="ctr" eaLnBrk="1" fontAlgn="auto" hangingPunct="1">
              <a:spcAft>
                <a:spcPts val="0"/>
              </a:spcAft>
              <a:defRPr/>
            </a:pPr>
            <a:r>
              <a:rPr lang="en-US" sz="4400" b="1" dirty="0">
                <a:solidFill>
                  <a:schemeClr val="accent1"/>
                </a:solidFill>
                <a:latin typeface="+mj-lt"/>
                <a:ea typeface="+mj-ea"/>
                <a:cs typeface="+mj-cs"/>
              </a:rPr>
              <a:t>Thank you for your participation!</a:t>
            </a:r>
            <a:endParaRPr lang="en-US" sz="3600" b="1" dirty="0">
              <a:latin typeface="+mj-lt"/>
              <a:ea typeface="+mj-ea"/>
              <a:cs typeface="+mj-cs"/>
            </a:endParaRPr>
          </a:p>
        </p:txBody>
      </p:sp>
    </p:spTree>
    <p:extLst>
      <p:ext uri="{BB962C8B-B14F-4D97-AF65-F5344CB8AC3E}">
        <p14:creationId xmlns:p14="http://schemas.microsoft.com/office/powerpoint/2010/main" val="24682361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27" y="244475"/>
            <a:ext cx="7086600" cy="762000"/>
          </a:xfrm>
        </p:spPr>
        <p:txBody>
          <a:bodyPr>
            <a:normAutofit fontScale="90000"/>
          </a:bodyPr>
          <a:lstStyle/>
          <a:p>
            <a:r>
              <a:rPr lang="en-US" dirty="0" smtClean="0"/>
              <a:t/>
            </a:r>
            <a:br>
              <a:rPr lang="en-US" dirty="0" smtClean="0"/>
            </a:br>
            <a:r>
              <a:rPr lang="en-US" i="1" dirty="0" smtClean="0">
                <a:effectLst>
                  <a:outerShdw blurRad="38100" dist="38100" dir="2700000" algn="tl">
                    <a:srgbClr val="000000">
                      <a:alpha val="43137"/>
                    </a:srgbClr>
                  </a:outerShdw>
                </a:effectLst>
              </a:rPr>
              <a:t>Charles E. Linderman, PRSBA</a:t>
            </a:r>
            <a:r>
              <a:rPr lang="en-US" dirty="0"/>
              <a:t/>
            </a:r>
            <a:br>
              <a:rPr lang="en-US" dirty="0"/>
            </a:br>
            <a:endParaRPr lang="en-US" dirty="0"/>
          </a:p>
        </p:txBody>
      </p:sp>
      <p:sp>
        <p:nvSpPr>
          <p:cNvPr id="3" name="Content Placeholder 2"/>
          <p:cNvSpPr>
            <a:spLocks noGrp="1"/>
          </p:cNvSpPr>
          <p:nvPr>
            <p:ph idx="1"/>
          </p:nvPr>
        </p:nvSpPr>
        <p:spPr>
          <a:xfrm>
            <a:off x="1752600" y="1006475"/>
            <a:ext cx="7121236" cy="5410200"/>
          </a:xfrm>
        </p:spPr>
        <p:txBody>
          <a:bodyPr>
            <a:normAutofit fontScale="62500" lnSpcReduction="20000"/>
          </a:bodyPr>
          <a:lstStyle/>
          <a:p>
            <a:endParaRPr lang="en-US" dirty="0"/>
          </a:p>
          <a:p>
            <a:r>
              <a:rPr lang="en-US" sz="4800" dirty="0" smtClean="0"/>
              <a:t>PASBO Board of Directors 1993-2000 (President in 1998-1999)</a:t>
            </a:r>
          </a:p>
          <a:p>
            <a:r>
              <a:rPr lang="en-US" sz="4800" dirty="0" smtClean="0"/>
              <a:t>ASBO International Board of Directors 2007-2012 (President in 2011).</a:t>
            </a:r>
          </a:p>
          <a:p>
            <a:r>
              <a:rPr lang="en-US" sz="4800" dirty="0"/>
              <a:t>Gary Reeser Award Recipient (2005)</a:t>
            </a:r>
          </a:p>
          <a:p>
            <a:r>
              <a:rPr lang="en-US" sz="4800" dirty="0"/>
              <a:t>President</a:t>
            </a:r>
            <a:r>
              <a:rPr lang="en-US" sz="4800" dirty="0"/>
              <a:t>, </a:t>
            </a:r>
            <a:r>
              <a:rPr lang="en-US" sz="4800" dirty="0"/>
              <a:t>PASBO (1998-1999) </a:t>
            </a:r>
            <a:endParaRPr lang="en-US" sz="4800" dirty="0"/>
          </a:p>
          <a:p>
            <a:r>
              <a:rPr lang="en-US" sz="4800" dirty="0"/>
              <a:t>President ASBO International (2011)</a:t>
            </a:r>
          </a:p>
          <a:p>
            <a:r>
              <a:rPr lang="en-US" sz="4800" dirty="0"/>
              <a:t>ASBO Eagle Award Recipient (2005)</a:t>
            </a:r>
          </a:p>
          <a:p>
            <a:r>
              <a:rPr lang="en-US" sz="4800" dirty="0"/>
              <a:t>PSDLAF Board of Trustees (2001- Present)</a:t>
            </a:r>
          </a:p>
          <a:p>
            <a:r>
              <a:rPr lang="en-US" sz="4800" dirty="0"/>
              <a:t>PSDLAF Chairman (January 2012 – December 2013)</a:t>
            </a:r>
          </a:p>
          <a:p>
            <a:endParaRPr lang="en-US" sz="5500" dirty="0"/>
          </a:p>
        </p:txBody>
      </p:sp>
      <p:sp>
        <p:nvSpPr>
          <p:cNvPr id="4" name="Slide Number Placeholder 3"/>
          <p:cNvSpPr>
            <a:spLocks noGrp="1"/>
          </p:cNvSpPr>
          <p:nvPr>
            <p:ph type="sldNum" sz="quarter" idx="10"/>
          </p:nvPr>
        </p:nvSpPr>
        <p:spPr/>
        <p:txBody>
          <a:bodyPr/>
          <a:lstStyle/>
          <a:p>
            <a:fld id="{A5214BBF-C64F-48B4-BDC3-928C7C5E8A87}" type="slidenum">
              <a:rPr lang="en-US" smtClean="0"/>
              <a:pPr/>
              <a:t>5</a:t>
            </a:fld>
            <a:endParaRPr lang="en-US" dirty="0"/>
          </a:p>
        </p:txBody>
      </p:sp>
    </p:spTree>
    <p:extLst>
      <p:ext uri="{BB962C8B-B14F-4D97-AF65-F5344CB8AC3E}">
        <p14:creationId xmlns:p14="http://schemas.microsoft.com/office/powerpoint/2010/main" val="267809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000" dirty="0" smtClean="0"/>
              <a:t>Before We Start</a:t>
            </a:r>
            <a:endParaRPr lang="en-US" sz="4000" dirty="0"/>
          </a:p>
        </p:txBody>
      </p:sp>
      <p:sp>
        <p:nvSpPr>
          <p:cNvPr id="18435" name="Content Placeholder 4"/>
          <p:cNvSpPr>
            <a:spLocks noGrp="1"/>
          </p:cNvSpPr>
          <p:nvPr>
            <p:ph sz="half" idx="1"/>
          </p:nvPr>
        </p:nvSpPr>
        <p:spPr>
          <a:xfrm>
            <a:off x="1143000" y="1417638"/>
            <a:ext cx="5105400" cy="4449762"/>
          </a:xfrm>
        </p:spPr>
        <p:txBody>
          <a:bodyPr/>
          <a:lstStyle/>
          <a:p>
            <a:pPr eaLnBrk="1" hangingPunct="1"/>
            <a:r>
              <a:rPr lang="en-US" dirty="0" smtClean="0"/>
              <a:t>The due dates on the calendar are intended as a guide not as absolute deadline dates.</a:t>
            </a:r>
          </a:p>
          <a:p>
            <a:pPr eaLnBrk="1" hangingPunct="1"/>
            <a:r>
              <a:rPr lang="en-US" dirty="0" smtClean="0"/>
              <a:t>The calendar is a </a:t>
            </a:r>
            <a:r>
              <a:rPr lang="en-US" i="1" dirty="0" smtClean="0"/>
              <a:t>work in progress</a:t>
            </a:r>
            <a:r>
              <a:rPr lang="en-US" dirty="0" smtClean="0"/>
              <a:t> and will be modified throughout the year. </a:t>
            </a:r>
          </a:p>
          <a:p>
            <a:pPr eaLnBrk="1" hangingPunct="1"/>
            <a:r>
              <a:rPr lang="en-US" dirty="0" smtClean="0"/>
              <a:t>This is not an “official” calendar although it has been reviewed by PDE. </a:t>
            </a:r>
          </a:p>
        </p:txBody>
      </p:sp>
      <p:pic>
        <p:nvPicPr>
          <p:cNvPr id="18437" name="Picture 2" descr="http://www.clker.com/cliparts/5/7/d/b/1195442352382851478zeimusu_Warning_sign.svg.m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1617663"/>
            <a:ext cx="2430463" cy="2025650"/>
          </a:xfrm>
          <a:noFill/>
        </p:spPr>
      </p:pic>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B65659A-AE0A-400F-974E-EDEE20C0C449}" type="slidenum">
              <a:rPr lang="en-US" sz="1200" smtClean="0">
                <a:solidFill>
                  <a:schemeClr val="bg1"/>
                </a:solidFill>
              </a:rPr>
              <a:pPr fontAlgn="base">
                <a:spcBef>
                  <a:spcPct val="0"/>
                </a:spcBef>
                <a:spcAft>
                  <a:spcPct val="0"/>
                </a:spcAft>
                <a:buFontTx/>
                <a:buNone/>
              </a:pPr>
              <a:t>6</a:t>
            </a:fld>
            <a:endParaRPr lang="en-US" sz="1200" dirty="0" smtClean="0">
              <a:solidFill>
                <a:schemeClr val="bg1"/>
              </a:solidFill>
            </a:endParaRPr>
          </a:p>
        </p:txBody>
      </p:sp>
    </p:spTree>
    <p:extLst>
      <p:ext uri="{BB962C8B-B14F-4D97-AF65-F5344CB8AC3E}">
        <p14:creationId xmlns:p14="http://schemas.microsoft.com/office/powerpoint/2010/main" val="381784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Schedule of Reporting Deadlines</a:t>
            </a:r>
            <a:br>
              <a:rPr lang="en-US" dirty="0"/>
            </a:br>
            <a:r>
              <a:rPr lang="en-US" dirty="0"/>
              <a:t>First Quarter 2014</a:t>
            </a:r>
          </a:p>
        </p:txBody>
      </p:sp>
      <p:graphicFrame>
        <p:nvGraphicFramePr>
          <p:cNvPr id="5" name="Content Placeholder 4"/>
          <p:cNvGraphicFramePr>
            <a:graphicFrameLocks noGrp="1"/>
          </p:cNvGraphicFramePr>
          <p:nvPr>
            <p:ph idx="1"/>
          </p:nvPr>
        </p:nvGraphicFramePr>
        <p:xfrm>
          <a:off x="1143000" y="1417638"/>
          <a:ext cx="7772399" cy="4437061"/>
        </p:xfrm>
        <a:graphic>
          <a:graphicData uri="http://schemas.openxmlformats.org/drawingml/2006/table">
            <a:tbl>
              <a:tblPr firstRow="1" bandRow="1">
                <a:tableStyleId>{21E4AEA4-8DFA-4A89-87EB-49C32662AFE0}</a:tableStyleId>
              </a:tblPr>
              <a:tblGrid>
                <a:gridCol w="838200"/>
                <a:gridCol w="1371600"/>
                <a:gridCol w="838200"/>
                <a:gridCol w="2538412"/>
                <a:gridCol w="929842"/>
                <a:gridCol w="1256145"/>
              </a:tblGrid>
              <a:tr h="411198">
                <a:tc>
                  <a:txBody>
                    <a:bodyPr/>
                    <a:lstStyle/>
                    <a:p>
                      <a:pPr algn="ctr" fontAlgn="b"/>
                      <a:r>
                        <a:rPr lang="en-US" sz="1200" b="1" i="0" u="none" strike="noStrike" dirty="0">
                          <a:effectLst/>
                          <a:latin typeface="Calibri" panose="020F0502020204030204" pitchFamily="34" charset="0"/>
                        </a:rPr>
                        <a:t>Due Date</a:t>
                      </a:r>
                    </a:p>
                  </a:txBody>
                  <a:tcPr marL="9525" marR="9525" marT="9526" marB="0" anchor="b"/>
                </a:tc>
                <a:tc>
                  <a:txBody>
                    <a:bodyPr/>
                    <a:lstStyle/>
                    <a:p>
                      <a:pPr algn="ctr" fontAlgn="b"/>
                      <a:r>
                        <a:rPr lang="en-US" sz="1200" b="1" i="0" u="none" strike="noStrike" dirty="0">
                          <a:effectLst/>
                          <a:latin typeface="Calibri" panose="020F0502020204030204" pitchFamily="34" charset="0"/>
                        </a:rPr>
                        <a:t>Report Name/Form Number</a:t>
                      </a:r>
                    </a:p>
                  </a:txBody>
                  <a:tcPr marL="9525" marR="9525" marT="9526" marB="0" anchor="b"/>
                </a:tc>
                <a:tc>
                  <a:txBody>
                    <a:bodyPr/>
                    <a:lstStyle/>
                    <a:p>
                      <a:pPr algn="ctr" fontAlgn="b"/>
                      <a:r>
                        <a:rPr lang="en-US" sz="1200" b="1" i="0" u="none" strike="noStrike" dirty="0">
                          <a:effectLst/>
                          <a:latin typeface="Calibri" panose="020F0502020204030204" pitchFamily="34" charset="0"/>
                        </a:rPr>
                        <a:t>Frequency</a:t>
                      </a:r>
                    </a:p>
                  </a:txBody>
                  <a:tcPr marL="9525" marR="9525" marT="9526" marB="0" anchor="b"/>
                </a:tc>
                <a:tc>
                  <a:txBody>
                    <a:bodyPr/>
                    <a:lstStyle/>
                    <a:p>
                      <a:pPr algn="ctr" fontAlgn="b"/>
                      <a:r>
                        <a:rPr lang="en-US" sz="1200" b="1" i="0" u="none" strike="noStrike" dirty="0">
                          <a:effectLst/>
                          <a:latin typeface="Calibri" panose="020F0502020204030204" pitchFamily="34" charset="0"/>
                        </a:rPr>
                        <a:t>Explanation</a:t>
                      </a:r>
                    </a:p>
                  </a:txBody>
                  <a:tcPr marL="9525" marR="9525" marT="9526" marB="0" anchor="b"/>
                </a:tc>
                <a:tc>
                  <a:txBody>
                    <a:bodyPr/>
                    <a:lstStyle/>
                    <a:p>
                      <a:pPr algn="ctr" fontAlgn="b"/>
                      <a:r>
                        <a:rPr lang="en-US" sz="1200" b="1" i="0" u="none" strike="noStrike" dirty="0" smtClean="0">
                          <a:effectLst/>
                          <a:latin typeface="Calibri" panose="020F0502020204030204" pitchFamily="34" charset="0"/>
                        </a:rPr>
                        <a:t>Functional Area</a:t>
                      </a:r>
                      <a:endParaRPr lang="en-US" sz="1200" b="1" i="0" u="none" strike="noStrike" dirty="0">
                        <a:effectLst/>
                        <a:latin typeface="Calibri" panose="020F0502020204030204" pitchFamily="34" charset="0"/>
                      </a:endParaRPr>
                    </a:p>
                  </a:txBody>
                  <a:tcPr marL="9525" marR="9525" marT="9526" marB="0" anchor="b"/>
                </a:tc>
                <a:tc>
                  <a:txBody>
                    <a:bodyPr/>
                    <a:lstStyle/>
                    <a:p>
                      <a:pPr algn="ctr" fontAlgn="b"/>
                      <a:r>
                        <a:rPr lang="en-US" sz="1200" b="1" i="0" u="none" strike="noStrike" dirty="0">
                          <a:effectLst/>
                          <a:latin typeface="Calibri" panose="020F0502020204030204" pitchFamily="34" charset="0"/>
                        </a:rPr>
                        <a:t>Where to file</a:t>
                      </a:r>
                    </a:p>
                  </a:txBody>
                  <a:tcPr marL="9525" marR="9525" marT="9526" marB="0" anchor="b"/>
                </a:tc>
              </a:tr>
              <a:tr h="459623">
                <a:tc>
                  <a:txBody>
                    <a:bodyPr/>
                    <a:lstStyle/>
                    <a:p>
                      <a:pPr algn="r" fontAlgn="b"/>
                      <a:r>
                        <a:rPr lang="en-US" sz="1400" u="none" strike="noStrike" dirty="0">
                          <a:effectLst/>
                        </a:rPr>
                        <a:t>1-Feb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New Hire Report</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Report of New Hires </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HR</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Dept. of Labor &amp; Industry</a:t>
                      </a:r>
                      <a:endParaRPr lang="en-US" sz="1400" b="0" i="0" u="none" strike="noStrike" dirty="0">
                        <a:effectLst/>
                        <a:latin typeface="Calibri" panose="020F0502020204030204" pitchFamily="34" charset="0"/>
                      </a:endParaRPr>
                    </a:p>
                  </a:txBody>
                  <a:tcPr marL="9525" marR="9525" marT="9526" marB="0" anchor="b"/>
                </a:tc>
              </a:tr>
              <a:tr h="465186">
                <a:tc>
                  <a:txBody>
                    <a:bodyPr/>
                    <a:lstStyle/>
                    <a:p>
                      <a:pPr algn="r" fontAlgn="b"/>
                      <a:r>
                        <a:rPr lang="en-US" sz="1400" u="none" strike="noStrike" dirty="0">
                          <a:effectLst/>
                        </a:rPr>
                        <a:t>1-Feb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NSL Report on PEARS</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Reimbursement for Lunches Served each Month</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Food Service</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CN PEARS</a:t>
                      </a:r>
                      <a:endParaRPr lang="en-US" sz="1400" b="0" i="0" u="none" strike="noStrike" dirty="0">
                        <a:effectLst/>
                        <a:latin typeface="Calibri" panose="020F0502020204030204" pitchFamily="34" charset="0"/>
                      </a:endParaRPr>
                    </a:p>
                  </a:txBody>
                  <a:tcPr marL="9525" marR="9525" marT="9526" marB="0" anchor="b"/>
                </a:tc>
              </a:tr>
              <a:tr h="493993">
                <a:tc>
                  <a:txBody>
                    <a:bodyPr/>
                    <a:lstStyle/>
                    <a:p>
                      <a:pPr algn="r" fontAlgn="b"/>
                      <a:r>
                        <a:rPr lang="en-US" sz="1400" u="none" strike="noStrike" dirty="0">
                          <a:effectLst/>
                        </a:rPr>
                        <a:t>1-Feb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On-Site Review Before February 1</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Audit of Lunches Served in each Building</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Food Service</a:t>
                      </a:r>
                      <a:endParaRPr lang="en-US" sz="1400" b="0" i="0" u="none" strike="noStrike" dirty="0">
                        <a:effectLst/>
                        <a:latin typeface="Calibri" panose="020F0502020204030204" pitchFamily="34" charset="0"/>
                      </a:endParaRPr>
                    </a:p>
                  </a:txBody>
                  <a:tcPr marL="9525" marR="9525" marT="9526" marB="0" anchor="b"/>
                </a:tc>
                <a:tc>
                  <a:txBody>
                    <a:bodyPr/>
                    <a:lstStyle/>
                    <a:p>
                      <a:pPr algn="r" fontAlgn="b"/>
                      <a:r>
                        <a:rPr lang="en-US" sz="1400" u="none" strike="noStrike" dirty="0">
                          <a:effectLst/>
                        </a:rPr>
                        <a:t> </a:t>
                      </a:r>
                      <a:endParaRPr lang="en-US" sz="1400" b="0" i="0" u="none" strike="noStrike" dirty="0">
                        <a:effectLst/>
                        <a:latin typeface="Calibri" panose="020F0502020204030204" pitchFamily="34" charset="0"/>
                      </a:endParaRPr>
                    </a:p>
                  </a:txBody>
                  <a:tcPr marL="9525" marR="228600" marT="9526" marB="0" anchor="b"/>
                </a:tc>
              </a:tr>
              <a:tr h="658087">
                <a:tc>
                  <a:txBody>
                    <a:bodyPr/>
                    <a:lstStyle/>
                    <a:p>
                      <a:pPr algn="r" fontAlgn="b"/>
                      <a:r>
                        <a:rPr lang="en-US" sz="1400" u="none" strike="noStrike" dirty="0">
                          <a:effectLst/>
                        </a:rPr>
                        <a:t>4-Feb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Act 1 Opt Out Resolution/Tax Rate</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Copy of Act 1 </a:t>
                      </a:r>
                      <a:r>
                        <a:rPr lang="en-US" sz="1400" u="none" strike="noStrike" dirty="0" smtClean="0">
                          <a:effectLst/>
                        </a:rPr>
                        <a:t>Opt Out Resolution and </a:t>
                      </a:r>
                      <a:r>
                        <a:rPr lang="en-US" sz="1400" u="none" strike="noStrike" dirty="0">
                          <a:effectLst/>
                        </a:rPr>
                        <a:t>proposed tax rate increase-if not applying for exceptions</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PDE</a:t>
                      </a:r>
                      <a:endParaRPr lang="en-US" sz="1400" b="0" i="0" u="none" strike="noStrike" dirty="0">
                        <a:effectLst/>
                        <a:latin typeface="Calibri" panose="020F0502020204030204" pitchFamily="34" charset="0"/>
                      </a:endParaRPr>
                    </a:p>
                  </a:txBody>
                  <a:tcPr marL="9525" marR="9525" marT="9526" marB="0" anchor="b"/>
                </a:tc>
              </a:tr>
              <a:tr h="649658">
                <a:tc>
                  <a:txBody>
                    <a:bodyPr/>
                    <a:lstStyle/>
                    <a:p>
                      <a:pPr algn="r" fontAlgn="b"/>
                      <a:r>
                        <a:rPr lang="en-US" sz="1400" u="none" strike="noStrike" dirty="0">
                          <a:effectLst/>
                        </a:rPr>
                        <a:t>10-Feb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Upload NPAS Reports and Send On-line</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Report of Wages &amp; Retirement Contributions</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Finance </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smtClean="0">
                          <a:effectLst/>
                        </a:rPr>
                        <a:t>PSERS</a:t>
                      </a:r>
                      <a:endParaRPr lang="en-US" sz="1400" b="0" i="0" u="none" strike="noStrike" dirty="0">
                        <a:effectLst/>
                        <a:latin typeface="Calibri" panose="020F0502020204030204" pitchFamily="34" charset="0"/>
                      </a:endParaRPr>
                    </a:p>
                  </a:txBody>
                  <a:tcPr marL="9525" marR="9525" marT="9526" marB="0" anchor="b"/>
                </a:tc>
              </a:tr>
              <a:tr h="649658">
                <a:tc>
                  <a:txBody>
                    <a:bodyPr/>
                    <a:lstStyle/>
                    <a:p>
                      <a:pPr algn="r" fontAlgn="b"/>
                      <a:r>
                        <a:rPr lang="en-US" sz="1400" u="none" strike="noStrike" dirty="0">
                          <a:effectLst/>
                        </a:rPr>
                        <a:t>19-Feb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Cert. of Use of PDE-2028</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Submit copy where district does not intend to adopt preliminary budget</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PDE</a:t>
                      </a:r>
                      <a:endParaRPr lang="en-US" sz="1400" b="0" i="0" u="none" strike="noStrike" dirty="0">
                        <a:effectLst/>
                        <a:latin typeface="Calibri" panose="020F0502020204030204" pitchFamily="34" charset="0"/>
                      </a:endParaRPr>
                    </a:p>
                  </a:txBody>
                  <a:tcPr marL="9525" marR="9525" marT="9526" marB="0" anchor="b"/>
                </a:tc>
              </a:tr>
              <a:tr h="649658">
                <a:tc>
                  <a:txBody>
                    <a:bodyPr/>
                    <a:lstStyle/>
                    <a:p>
                      <a:pPr algn="r" fontAlgn="b"/>
                      <a:r>
                        <a:rPr lang="en-US" sz="1400" u="none" strike="noStrike" dirty="0">
                          <a:effectLst/>
                        </a:rPr>
                        <a:t>24-Feb</a:t>
                      </a:r>
                      <a:endParaRPr lang="en-US" sz="1400" b="0" i="0" u="none" strike="noStrike" dirty="0">
                        <a:effectLst/>
                        <a:latin typeface="Calibri" panose="020F0502020204030204" pitchFamily="34" charset="0"/>
                      </a:endParaRPr>
                    </a:p>
                  </a:txBody>
                  <a:tcPr marL="9525" marR="228600" marT="9526" marB="0" anchor="b"/>
                </a:tc>
                <a:tc>
                  <a:txBody>
                    <a:bodyPr/>
                    <a:lstStyle/>
                    <a:p>
                      <a:pPr algn="l" fontAlgn="b"/>
                      <a:r>
                        <a:rPr lang="en-US" sz="1400" u="none" strike="noStrike" dirty="0">
                          <a:effectLst/>
                        </a:rPr>
                        <a:t>PDE-2028/Real Estate Tax Rate Report</a:t>
                      </a:r>
                      <a:endParaRPr lang="en-US" sz="1400" b="0" i="0" u="none" strike="noStrike" dirty="0">
                        <a:effectLst/>
                        <a:latin typeface="Calibri" panose="020F0502020204030204" pitchFamily="34" charset="0"/>
                      </a:endParaRPr>
                    </a:p>
                  </a:txBody>
                  <a:tcPr marL="9525" marR="9525" marT="9526"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Preliminary Budget and related proposed tax rate increases</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6" marB="0" anchor="b"/>
                </a:tc>
                <a:tc>
                  <a:txBody>
                    <a:bodyPr/>
                    <a:lstStyle/>
                    <a:p>
                      <a:pPr algn="l" fontAlgn="b"/>
                      <a:r>
                        <a:rPr lang="en-US" sz="1400" u="none" strike="noStrike" dirty="0">
                          <a:effectLst/>
                        </a:rPr>
                        <a:t>PDE</a:t>
                      </a:r>
                      <a:endParaRPr lang="en-US" sz="1400" b="0" i="0" u="none" strike="noStrike" dirty="0">
                        <a:effectLst/>
                        <a:latin typeface="Calibri" panose="020F0502020204030204" pitchFamily="34" charset="0"/>
                      </a:endParaRPr>
                    </a:p>
                  </a:txBody>
                  <a:tcPr marL="9525" marR="9525" marT="9526" marB="0" anchor="b"/>
                </a:tc>
              </a:tr>
            </a:tbl>
          </a:graphicData>
        </a:graphic>
      </p:graphicFrame>
      <p:sp>
        <p:nvSpPr>
          <p:cNvPr id="205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F3E0466-1919-494E-9059-E9CA929AFD6F}" type="slidenum">
              <a:rPr lang="en-US" sz="1200" smtClean="0">
                <a:solidFill>
                  <a:schemeClr val="bg1"/>
                </a:solidFill>
              </a:rPr>
              <a:pPr fontAlgn="base">
                <a:spcBef>
                  <a:spcPct val="0"/>
                </a:spcBef>
                <a:spcAft>
                  <a:spcPct val="0"/>
                </a:spcAft>
                <a:buFontTx/>
                <a:buNone/>
              </a:pPr>
              <a:t>7</a:t>
            </a:fld>
            <a:endParaRPr lang="en-US" sz="1200" dirty="0" smtClean="0">
              <a:solidFill>
                <a:schemeClr val="bg1"/>
              </a:solidFill>
            </a:endParaRPr>
          </a:p>
        </p:txBody>
      </p:sp>
    </p:spTree>
    <p:extLst>
      <p:ext uri="{BB962C8B-B14F-4D97-AF65-F5344CB8AC3E}">
        <p14:creationId xmlns:p14="http://schemas.microsoft.com/office/powerpoint/2010/main" val="92405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Schedule of Reporting Deadlines</a:t>
            </a:r>
            <a:br>
              <a:rPr lang="en-US" dirty="0"/>
            </a:br>
            <a:r>
              <a:rPr lang="en-US" dirty="0"/>
              <a:t>First Quarter 2014</a:t>
            </a:r>
          </a:p>
        </p:txBody>
      </p:sp>
      <p:graphicFrame>
        <p:nvGraphicFramePr>
          <p:cNvPr id="5" name="Content Placeholder 4"/>
          <p:cNvGraphicFramePr>
            <a:graphicFrameLocks noGrp="1"/>
          </p:cNvGraphicFramePr>
          <p:nvPr>
            <p:ph idx="1"/>
          </p:nvPr>
        </p:nvGraphicFramePr>
        <p:xfrm>
          <a:off x="1219200" y="1328738"/>
          <a:ext cx="7772401" cy="4767471"/>
        </p:xfrm>
        <a:graphic>
          <a:graphicData uri="http://schemas.openxmlformats.org/drawingml/2006/table">
            <a:tbl>
              <a:tblPr firstRow="1" bandRow="1">
                <a:tableStyleId>{21E4AEA4-8DFA-4A89-87EB-49C32662AFE0}</a:tableStyleId>
              </a:tblPr>
              <a:tblGrid>
                <a:gridCol w="838201"/>
                <a:gridCol w="1676400"/>
                <a:gridCol w="762000"/>
                <a:gridCol w="2666999"/>
                <a:gridCol w="762000"/>
                <a:gridCol w="1066801"/>
              </a:tblGrid>
              <a:tr h="407652">
                <a:tc>
                  <a:txBody>
                    <a:bodyPr/>
                    <a:lstStyle/>
                    <a:p>
                      <a:pPr algn="ctr" fontAlgn="b"/>
                      <a:r>
                        <a:rPr lang="en-US" sz="1200" u="none" strike="noStrike" dirty="0">
                          <a:effectLst/>
                        </a:rPr>
                        <a:t>Due Date</a:t>
                      </a:r>
                      <a:endParaRPr lang="en-US" sz="1200" b="1" i="0" u="none" strike="noStrike" dirty="0">
                        <a:effectLst/>
                        <a:latin typeface="Calibri" panose="020F0502020204030204" pitchFamily="34" charset="0"/>
                      </a:endParaRPr>
                    </a:p>
                  </a:txBody>
                  <a:tcPr marL="9525" marR="9525" marT="9521" marB="0" anchor="b"/>
                </a:tc>
                <a:tc>
                  <a:txBody>
                    <a:bodyPr/>
                    <a:lstStyle/>
                    <a:p>
                      <a:pPr algn="ctr" fontAlgn="b"/>
                      <a:r>
                        <a:rPr lang="en-US" sz="1200" u="none" strike="noStrike" dirty="0">
                          <a:effectLst/>
                        </a:rPr>
                        <a:t>Report Name/Form Number</a:t>
                      </a:r>
                      <a:endParaRPr lang="en-US" sz="1200" b="1" i="0" u="none" strike="noStrike" dirty="0">
                        <a:effectLst/>
                        <a:latin typeface="Calibri" panose="020F0502020204030204" pitchFamily="34" charset="0"/>
                      </a:endParaRPr>
                    </a:p>
                  </a:txBody>
                  <a:tcPr marL="9525" marR="9525" marT="9521" marB="0" anchor="b"/>
                </a:tc>
                <a:tc>
                  <a:txBody>
                    <a:bodyPr/>
                    <a:lstStyle/>
                    <a:p>
                      <a:pPr algn="ctr" fontAlgn="b"/>
                      <a:r>
                        <a:rPr lang="en-US" sz="1200" u="none" strike="noStrike" dirty="0">
                          <a:effectLst/>
                        </a:rPr>
                        <a:t>Frequency</a:t>
                      </a:r>
                      <a:endParaRPr lang="en-US" sz="1200" b="1" i="0" u="none" strike="noStrike" dirty="0">
                        <a:effectLst/>
                        <a:latin typeface="Calibri" panose="020F0502020204030204" pitchFamily="34" charset="0"/>
                      </a:endParaRPr>
                    </a:p>
                  </a:txBody>
                  <a:tcPr marL="9525" marR="9525" marT="9521" marB="0" anchor="b"/>
                </a:tc>
                <a:tc>
                  <a:txBody>
                    <a:bodyPr/>
                    <a:lstStyle/>
                    <a:p>
                      <a:pPr algn="ctr" fontAlgn="b"/>
                      <a:r>
                        <a:rPr lang="en-US" sz="1200" u="none" strike="noStrike" dirty="0">
                          <a:effectLst/>
                        </a:rPr>
                        <a:t>Explanation</a:t>
                      </a:r>
                      <a:endParaRPr lang="en-US" sz="1200" b="1" i="0" u="none" strike="noStrike" dirty="0">
                        <a:effectLst/>
                        <a:latin typeface="Calibri" panose="020F0502020204030204" pitchFamily="34" charset="0"/>
                      </a:endParaRPr>
                    </a:p>
                  </a:txBody>
                  <a:tcPr marL="9525" marR="9525" marT="9521"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rPr>
                        <a:t>Functional Area</a:t>
                      </a:r>
                      <a:endParaRPr lang="en-US" sz="1200" b="1" i="0" u="none" strike="noStrike" dirty="0" smtClean="0">
                        <a:effectLst/>
                        <a:latin typeface="Calibri" panose="020F0502020204030204" pitchFamily="34" charset="0"/>
                      </a:endParaRPr>
                    </a:p>
                  </a:txBody>
                  <a:tcPr marL="9525" marR="9525" marT="9521" marB="0" anchor="b"/>
                </a:tc>
                <a:tc>
                  <a:txBody>
                    <a:bodyPr/>
                    <a:lstStyle/>
                    <a:p>
                      <a:pPr algn="ctr" fontAlgn="b"/>
                      <a:r>
                        <a:rPr lang="en-US" sz="1200" u="none" strike="noStrike" dirty="0">
                          <a:effectLst/>
                        </a:rPr>
                        <a:t>Where to file</a:t>
                      </a:r>
                      <a:endParaRPr lang="en-US" sz="1200" b="1"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New Hire Report</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Report of New Hires </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HR</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Dept. of Labor &amp; Industry</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NSL Report on PEARS</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Reimbursement for Lunches Served each Month</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Food Service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CN PEARS</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Upload NPAS Reports and Send On-line</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Monthly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Report of Wages &amp; Retirement Contributions</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smtClean="0">
                          <a:effectLst/>
                        </a:rPr>
                        <a:t>PSERS</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6-Mar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Referendum Exception Application</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Application for Act 1 referendum exceptions</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PDE</a:t>
                      </a:r>
                      <a:endParaRPr lang="en-US" sz="1400" b="0" i="0" u="none" strike="noStrike" dirty="0">
                        <a:effectLst/>
                        <a:latin typeface="Calibri" panose="020F0502020204030204" pitchFamily="34" charset="0"/>
                      </a:endParaRPr>
                    </a:p>
                  </a:txBody>
                  <a:tcPr marL="9525" marR="9525" marT="9521" marB="0" anchor="b"/>
                </a:tc>
              </a:tr>
              <a:tr h="382002">
                <a:tc>
                  <a:txBody>
                    <a:bodyPr/>
                    <a:lstStyle/>
                    <a:p>
                      <a:pPr algn="r" fontAlgn="b"/>
                      <a:r>
                        <a:rPr lang="en-US" sz="1400" u="none" strike="noStrike" dirty="0">
                          <a:effectLst/>
                        </a:rPr>
                        <a:t>10-Mar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2030</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Reconciliation of cash on hand</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Comptroller</a:t>
                      </a:r>
                      <a:endParaRPr lang="en-US" sz="1400" b="0" i="0" u="none" strike="noStrike" dirty="0">
                        <a:effectLst/>
                        <a:latin typeface="Calibri" panose="020F0502020204030204" pitchFamily="34" charset="0"/>
                      </a:endParaRPr>
                    </a:p>
                  </a:txBody>
                  <a:tcPr marL="9525" marR="9525" marT="9521" marB="0" anchor="b"/>
                </a:tc>
              </a:tr>
              <a:tr h="649564">
                <a:tc>
                  <a:txBody>
                    <a:bodyPr/>
                    <a:lstStyle/>
                    <a:p>
                      <a:pPr algn="r" fontAlgn="b"/>
                      <a:r>
                        <a:rPr lang="en-US" sz="1400" u="none" strike="noStrike" dirty="0">
                          <a:effectLst/>
                        </a:rPr>
                        <a:t>21-Mar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Voter Referendum Question</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Variable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Submit </a:t>
                      </a:r>
                      <a:r>
                        <a:rPr lang="en-US" sz="1400" u="none" strike="noStrike" dirty="0" smtClean="0">
                          <a:effectLst/>
                        </a:rPr>
                        <a:t>referendum </a:t>
                      </a:r>
                      <a:r>
                        <a:rPr lang="en-US" sz="1400" u="none" strike="noStrike" dirty="0">
                          <a:effectLst/>
                        </a:rPr>
                        <a:t>question </a:t>
                      </a:r>
                      <a:r>
                        <a:rPr lang="en-US" sz="1400" u="none" strike="noStrike" dirty="0" smtClean="0">
                          <a:effectLst/>
                        </a:rPr>
                        <a:t>to voters to </a:t>
                      </a:r>
                      <a:r>
                        <a:rPr lang="en-US" sz="1400" u="none" strike="noStrike" dirty="0">
                          <a:effectLst/>
                        </a:rPr>
                        <a:t>raise taxes above </a:t>
                      </a:r>
                      <a:r>
                        <a:rPr lang="en-US" sz="1400" u="none" strike="noStrike" dirty="0" smtClean="0">
                          <a:effectLst/>
                        </a:rPr>
                        <a:t>Act 1 Index </a:t>
                      </a:r>
                      <a:r>
                        <a:rPr lang="en-US" sz="1400" u="none" strike="noStrike" dirty="0">
                          <a:effectLst/>
                        </a:rPr>
                        <a:t>without exceptions</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County Election Officials</a:t>
                      </a:r>
                      <a:endParaRPr lang="en-US" sz="1400" b="0" i="0" u="none" strike="noStrike" dirty="0">
                        <a:effectLst/>
                        <a:latin typeface="Calibri" panose="020F0502020204030204" pitchFamily="34" charset="0"/>
                      </a:endParaRPr>
                    </a:p>
                  </a:txBody>
                  <a:tcPr marL="9525" marR="9525" marT="9521" marB="0" anchor="b"/>
                </a:tc>
              </a:tr>
              <a:tr h="274529">
                <a:tc>
                  <a:txBody>
                    <a:bodyPr/>
                    <a:lstStyle/>
                    <a:p>
                      <a:pPr algn="r" fontAlgn="b"/>
                      <a:r>
                        <a:rPr lang="en-US" sz="1400" u="none" strike="noStrike" dirty="0">
                          <a:effectLst/>
                        </a:rPr>
                        <a:t>25-Mar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 </a:t>
                      </a:r>
                      <a:r>
                        <a:rPr lang="en-US" sz="1400" u="none" strike="noStrike" dirty="0" smtClean="0">
                          <a:effectLst/>
                        </a:rPr>
                        <a:t>Retirement Payment</a:t>
                      </a:r>
                      <a:r>
                        <a:rPr lang="en-US" sz="1400" u="none" strike="noStrike" baseline="0" dirty="0" smtClean="0">
                          <a:effectLst/>
                        </a:rPr>
                        <a:t> </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PSERS Q4 Employer Payment</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PSERS</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Dept. of Revenue PIT Filers</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Re-assignment of taxpayers who do not live in the </a:t>
                      </a:r>
                      <a:r>
                        <a:rPr lang="en-US" sz="1400" u="none" strike="noStrike" dirty="0" smtClean="0">
                          <a:effectLst/>
                        </a:rPr>
                        <a:t>district</a:t>
                      </a:r>
                      <a:r>
                        <a:rPr lang="en-US" sz="1400" u="none" strike="noStrike" baseline="0" dirty="0" smtClean="0">
                          <a:effectLst/>
                        </a:rPr>
                        <a:t> (Act 80)</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Dept. of Revenue</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Dept. of Labor &amp;Industry UC-2</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Report of Unemployment Comp. Wages</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Dept. of Labor &amp; Industry</a:t>
                      </a:r>
                      <a:endParaRPr lang="en-US" sz="1400" b="0" i="0" u="none" strike="noStrike" dirty="0">
                        <a:effectLst/>
                        <a:latin typeface="Calibri" panose="020F0502020204030204" pitchFamily="34" charset="0"/>
                      </a:endParaRPr>
                    </a:p>
                  </a:txBody>
                  <a:tcPr marL="9525" marR="9525" marT="9521" marB="0" anchor="b"/>
                </a:tc>
              </a:tr>
              <a:tr h="436216">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9525" marR="228600" marT="9521" marB="0" anchor="b"/>
                </a:tc>
                <a:tc>
                  <a:txBody>
                    <a:bodyPr/>
                    <a:lstStyle/>
                    <a:p>
                      <a:pPr algn="l" fontAlgn="b"/>
                      <a:r>
                        <a:rPr lang="en-US" sz="1400" u="none" strike="noStrike" dirty="0">
                          <a:effectLst/>
                        </a:rPr>
                        <a:t>Fuel Tax Refund</a:t>
                      </a:r>
                      <a:endParaRPr lang="en-US" sz="1400" b="0" i="0" u="none" strike="noStrike" dirty="0">
                        <a:effectLst/>
                        <a:latin typeface="Calibri" panose="020F0502020204030204" pitchFamily="34" charset="0"/>
                      </a:endParaRPr>
                    </a:p>
                  </a:txBody>
                  <a:tcPr marL="9525" marR="9525" marT="9521"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Fuel Tax Refund Report</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9525" marR="9525" marT="9521" marB="0" anchor="b"/>
                </a:tc>
                <a:tc>
                  <a:txBody>
                    <a:bodyPr/>
                    <a:lstStyle/>
                    <a:p>
                      <a:pPr algn="l" fontAlgn="b"/>
                      <a:r>
                        <a:rPr lang="en-US" sz="1400" u="none" strike="noStrike" dirty="0">
                          <a:effectLst/>
                        </a:rPr>
                        <a:t>Dept. of Revenue</a:t>
                      </a:r>
                      <a:endParaRPr lang="en-US" sz="1400" b="0" i="0" u="none" strike="noStrike" dirty="0">
                        <a:effectLst/>
                        <a:latin typeface="Calibri" panose="020F0502020204030204" pitchFamily="34" charset="0"/>
                      </a:endParaRPr>
                    </a:p>
                  </a:txBody>
                  <a:tcPr marL="9525" marR="9525" marT="9521" marB="0" anchor="b"/>
                </a:tc>
              </a:tr>
            </a:tbl>
          </a:graphicData>
        </a:graphic>
      </p:graphicFrame>
      <p:sp>
        <p:nvSpPr>
          <p:cNvPr id="2159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C8BD60E-3F44-4275-927B-F5684B12BB72}" type="slidenum">
              <a:rPr lang="en-US" sz="1200" smtClean="0">
                <a:solidFill>
                  <a:schemeClr val="bg1"/>
                </a:solidFill>
              </a:rPr>
              <a:pPr fontAlgn="base">
                <a:spcBef>
                  <a:spcPct val="0"/>
                </a:spcBef>
                <a:spcAft>
                  <a:spcPct val="0"/>
                </a:spcAft>
                <a:buFontTx/>
                <a:buNone/>
              </a:pPr>
              <a:t>8</a:t>
            </a:fld>
            <a:endParaRPr lang="en-US" sz="1200" dirty="0" smtClean="0">
              <a:solidFill>
                <a:schemeClr val="bg1"/>
              </a:solidFill>
            </a:endParaRPr>
          </a:p>
        </p:txBody>
      </p:sp>
    </p:spTree>
    <p:extLst>
      <p:ext uri="{BB962C8B-B14F-4D97-AF65-F5344CB8AC3E}">
        <p14:creationId xmlns:p14="http://schemas.microsoft.com/office/powerpoint/2010/main" val="305983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Schedule of Reporting Deadlines</a:t>
            </a:r>
            <a:br>
              <a:rPr lang="en-US" dirty="0"/>
            </a:br>
            <a:r>
              <a:rPr lang="en-US" dirty="0"/>
              <a:t>First Quarter 2014</a:t>
            </a:r>
          </a:p>
        </p:txBody>
      </p:sp>
      <p:graphicFrame>
        <p:nvGraphicFramePr>
          <p:cNvPr id="5" name="Content Placeholder 4"/>
          <p:cNvGraphicFramePr>
            <a:graphicFrameLocks noGrp="1"/>
          </p:cNvGraphicFramePr>
          <p:nvPr>
            <p:ph idx="1"/>
          </p:nvPr>
        </p:nvGraphicFramePr>
        <p:xfrm>
          <a:off x="1295400" y="1295400"/>
          <a:ext cx="7707313" cy="4862548"/>
        </p:xfrm>
        <a:graphic>
          <a:graphicData uri="http://schemas.openxmlformats.org/drawingml/2006/table">
            <a:tbl>
              <a:tblPr firstRow="1" bandRow="1">
                <a:tableStyleId>{21E4AEA4-8DFA-4A89-87EB-49C32662AFE0}</a:tableStyleId>
              </a:tblPr>
              <a:tblGrid>
                <a:gridCol w="1073969"/>
                <a:gridCol w="1415113"/>
                <a:gridCol w="972891"/>
                <a:gridCol w="1853124"/>
                <a:gridCol w="800214"/>
                <a:gridCol w="1592002"/>
              </a:tblGrid>
              <a:tr h="437488">
                <a:tc>
                  <a:txBody>
                    <a:bodyPr/>
                    <a:lstStyle/>
                    <a:p>
                      <a:pPr algn="ctr" fontAlgn="b"/>
                      <a:r>
                        <a:rPr lang="en-US" sz="1200" u="none" strike="noStrike" dirty="0">
                          <a:effectLst/>
                        </a:rPr>
                        <a:t>Due Date</a:t>
                      </a:r>
                      <a:endParaRPr lang="en-US" sz="1200" b="1" i="0" u="none" strike="noStrike" dirty="0">
                        <a:effectLst/>
                        <a:latin typeface="Calibri" panose="020F0502020204030204" pitchFamily="34" charset="0"/>
                      </a:endParaRPr>
                    </a:p>
                  </a:txBody>
                  <a:tcPr marL="8761" marR="8761" marT="8761" marB="0" anchor="b"/>
                </a:tc>
                <a:tc>
                  <a:txBody>
                    <a:bodyPr/>
                    <a:lstStyle/>
                    <a:p>
                      <a:pPr algn="ctr" fontAlgn="b"/>
                      <a:r>
                        <a:rPr lang="en-US" sz="1200" u="none" strike="noStrike" dirty="0">
                          <a:effectLst/>
                        </a:rPr>
                        <a:t>Report Name/Form Number</a:t>
                      </a:r>
                      <a:endParaRPr lang="en-US" sz="1200" b="1" i="0" u="none" strike="noStrike" dirty="0">
                        <a:effectLst/>
                        <a:latin typeface="Calibri" panose="020F0502020204030204" pitchFamily="34" charset="0"/>
                      </a:endParaRPr>
                    </a:p>
                  </a:txBody>
                  <a:tcPr marL="8761" marR="8761" marT="8761" marB="0" anchor="b"/>
                </a:tc>
                <a:tc>
                  <a:txBody>
                    <a:bodyPr/>
                    <a:lstStyle/>
                    <a:p>
                      <a:pPr algn="ctr" fontAlgn="b"/>
                      <a:r>
                        <a:rPr lang="en-US" sz="1200" u="none" strike="noStrike" dirty="0">
                          <a:effectLst/>
                        </a:rPr>
                        <a:t>Frequency</a:t>
                      </a:r>
                      <a:endParaRPr lang="en-US" sz="1200" b="1" i="0" u="none" strike="noStrike" dirty="0">
                        <a:effectLst/>
                        <a:latin typeface="Calibri" panose="020F0502020204030204" pitchFamily="34" charset="0"/>
                      </a:endParaRPr>
                    </a:p>
                  </a:txBody>
                  <a:tcPr marL="8761" marR="8761" marT="8761" marB="0" anchor="b"/>
                </a:tc>
                <a:tc>
                  <a:txBody>
                    <a:bodyPr/>
                    <a:lstStyle/>
                    <a:p>
                      <a:pPr algn="ctr" fontAlgn="b"/>
                      <a:r>
                        <a:rPr lang="en-US" sz="1200" u="none" strike="noStrike" dirty="0">
                          <a:effectLst/>
                        </a:rPr>
                        <a:t>Explanation</a:t>
                      </a:r>
                      <a:endParaRPr lang="en-US" sz="1200" b="1" i="0" u="none" strike="noStrike" dirty="0">
                        <a:effectLst/>
                        <a:latin typeface="Calibri" panose="020F0502020204030204" pitchFamily="34" charset="0"/>
                      </a:endParaRPr>
                    </a:p>
                  </a:txBody>
                  <a:tcPr marL="8761" marR="8761" marT="8761"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rPr>
                        <a:t>Functional Area</a:t>
                      </a:r>
                      <a:endParaRPr lang="en-US" sz="1200" b="1" i="0" u="none" strike="noStrike" dirty="0" smtClean="0">
                        <a:effectLst/>
                        <a:latin typeface="Calibri" panose="020F0502020204030204" pitchFamily="34" charset="0"/>
                      </a:endParaRPr>
                    </a:p>
                  </a:txBody>
                  <a:tcPr marL="8761" marR="8761" marT="8761" marB="0" anchor="b"/>
                </a:tc>
                <a:tc>
                  <a:txBody>
                    <a:bodyPr/>
                    <a:lstStyle/>
                    <a:p>
                      <a:pPr algn="ctr" fontAlgn="b"/>
                      <a:r>
                        <a:rPr lang="en-US" sz="1200" u="none" strike="noStrike" dirty="0">
                          <a:effectLst/>
                        </a:rPr>
                        <a:t>Where to file</a:t>
                      </a:r>
                      <a:endParaRPr lang="en-US" sz="1200" b="1" i="0" u="none" strike="noStrike" dirty="0">
                        <a:effectLst/>
                        <a:latin typeface="Calibri" panose="020F0502020204030204" pitchFamily="34" charset="0"/>
                      </a:endParaRPr>
                    </a:p>
                  </a:txBody>
                  <a:tcPr marL="8761" marR="8761" marT="8761" marB="0" anchor="b"/>
                </a:tc>
              </a:tr>
              <a:tr h="435474">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PDE-4625</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Annual</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Temporary Assistance to Needy Families</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PDE</a:t>
                      </a:r>
                      <a:endParaRPr lang="en-US" sz="1400" b="0" i="0" u="none" strike="noStrike" dirty="0">
                        <a:effectLst/>
                        <a:latin typeface="Calibri" panose="020F0502020204030204" pitchFamily="34" charset="0"/>
                      </a:endParaRPr>
                    </a:p>
                  </a:txBody>
                  <a:tcPr marL="8761" marR="8761" marT="8761" marB="0" anchor="b"/>
                </a:tc>
              </a:tr>
              <a:tr h="435474">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Earned Income Tax</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Report of Local Wage Tax Withholdings</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Local EIT Collector</a:t>
                      </a:r>
                      <a:endParaRPr lang="en-US" sz="1400" b="0" i="0" u="none" strike="noStrike" dirty="0">
                        <a:effectLst/>
                        <a:latin typeface="Calibri" panose="020F0502020204030204" pitchFamily="34" charset="0"/>
                      </a:endParaRPr>
                    </a:p>
                  </a:txBody>
                  <a:tcPr marL="8761" marR="8761" marT="8761" marB="0" anchor="b"/>
                </a:tc>
              </a:tr>
              <a:tr h="435474">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IRS- 941 </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FICA &amp; Federal Income Tax</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IRS</a:t>
                      </a:r>
                      <a:endParaRPr lang="en-US" sz="1400" b="0" i="0" u="none" strike="noStrike" dirty="0">
                        <a:effectLst/>
                        <a:latin typeface="Calibri" panose="020F0502020204030204" pitchFamily="34" charset="0"/>
                      </a:endParaRPr>
                    </a:p>
                  </a:txBody>
                  <a:tcPr marL="8761" marR="8761" marT="8761" marB="0" anchor="b"/>
                </a:tc>
              </a:tr>
              <a:tr h="435474">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PA Dept. of Revenue </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Report of State Tax Withholdings</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Dept. of Revenue</a:t>
                      </a:r>
                      <a:endParaRPr lang="en-US" sz="1400" b="0" i="0" u="none" strike="noStrike" dirty="0">
                        <a:effectLst/>
                        <a:latin typeface="Calibri" panose="020F0502020204030204" pitchFamily="34" charset="0"/>
                      </a:endParaRPr>
                    </a:p>
                  </a:txBody>
                  <a:tcPr marL="8761" marR="8761" marT="8761" marB="0" anchor="b"/>
                </a:tc>
              </a:tr>
              <a:tr h="509255">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PDE-339 (Act 29)</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Social Security &amp; Medicare Contributions</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 </a:t>
                      </a:r>
                      <a:r>
                        <a:rPr lang="en-US" sz="1400" u="none" strike="noStrike" dirty="0" smtClean="0">
                          <a:effectLst/>
                        </a:rPr>
                        <a:t>PDE</a:t>
                      </a:r>
                      <a:endParaRPr lang="en-US" sz="1400" b="0" i="0" u="none" strike="noStrike" dirty="0">
                        <a:effectLst/>
                        <a:latin typeface="Calibri" panose="020F0502020204030204" pitchFamily="34" charset="0"/>
                      </a:endParaRPr>
                    </a:p>
                  </a:txBody>
                  <a:tcPr marL="8761" marR="8761" marT="8761" marB="0" anchor="b"/>
                </a:tc>
              </a:tr>
              <a:tr h="509255">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PSERS </a:t>
                      </a:r>
                      <a:r>
                        <a:rPr lang="en-US" sz="1400" u="none" strike="noStrike" dirty="0" smtClean="0">
                          <a:effectLst/>
                        </a:rPr>
                        <a:t>– Employer Contribution</a:t>
                      </a:r>
                      <a:r>
                        <a:rPr lang="en-US" sz="1400" u="none" strike="noStrike" baseline="0" dirty="0" smtClean="0">
                          <a:effectLst/>
                        </a:rPr>
                        <a:t> </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Deposit of Employer Retirement Due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smtClean="0">
                          <a:effectLst/>
                        </a:rPr>
                        <a:t>PSERs</a:t>
                      </a:r>
                      <a:endParaRPr lang="en-US" sz="1400" b="0" i="0" u="none" strike="noStrike" dirty="0">
                        <a:effectLst/>
                        <a:latin typeface="Calibri" panose="020F0502020204030204" pitchFamily="34" charset="0"/>
                      </a:endParaRPr>
                    </a:p>
                  </a:txBody>
                  <a:tcPr marL="8761" marR="8761" marT="8761" marB="0" anchor="b"/>
                </a:tc>
              </a:tr>
              <a:tr h="648831">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All State and Federal Grant reporting</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Submit all grant reporting for State and Federal programs.</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 </a:t>
                      </a:r>
                      <a:endParaRPr lang="en-US" sz="1400" b="0" i="0" u="none" strike="noStrike" dirty="0">
                        <a:effectLst/>
                        <a:latin typeface="Calibri" panose="020F0502020204030204" pitchFamily="34" charset="0"/>
                      </a:endParaRPr>
                    </a:p>
                  </a:txBody>
                  <a:tcPr marL="8761" marR="8761" marT="8761" marB="0" anchor="b"/>
                </a:tc>
              </a:tr>
              <a:tr h="676714">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Voter Referendum Question</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Variable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Submit </a:t>
                      </a:r>
                      <a:r>
                        <a:rPr lang="en-US" sz="1400" u="none" strike="noStrike" dirty="0" smtClean="0">
                          <a:effectLst/>
                        </a:rPr>
                        <a:t>referendum </a:t>
                      </a:r>
                      <a:r>
                        <a:rPr lang="en-US" sz="1400" u="none" strike="noStrike" dirty="0">
                          <a:effectLst/>
                        </a:rPr>
                        <a:t>question </a:t>
                      </a:r>
                      <a:r>
                        <a:rPr lang="en-US" sz="1400" u="none" strike="noStrike" dirty="0" smtClean="0">
                          <a:effectLst/>
                        </a:rPr>
                        <a:t>to voters</a:t>
                      </a:r>
                      <a:r>
                        <a:rPr lang="en-US" sz="1400" u="none" strike="noStrike" baseline="0" dirty="0" smtClean="0">
                          <a:effectLst/>
                        </a:rPr>
                        <a:t> </a:t>
                      </a:r>
                      <a:r>
                        <a:rPr lang="en-US" sz="1400" u="none" strike="noStrike" dirty="0" smtClean="0">
                          <a:effectLst/>
                        </a:rPr>
                        <a:t>if </a:t>
                      </a:r>
                      <a:r>
                        <a:rPr lang="en-US" sz="1400" u="none" strike="noStrike" dirty="0">
                          <a:effectLst/>
                        </a:rPr>
                        <a:t>PDE denied </a:t>
                      </a:r>
                      <a:r>
                        <a:rPr lang="en-US" sz="1400" u="none" strike="noStrike" dirty="0" smtClean="0">
                          <a:effectLst/>
                        </a:rPr>
                        <a:t>Act 1 exceptions </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County Election Officials</a:t>
                      </a:r>
                      <a:endParaRPr lang="en-US" sz="1400" b="0" i="0" u="none" strike="noStrike" dirty="0">
                        <a:effectLst/>
                        <a:latin typeface="Calibri" panose="020F0502020204030204" pitchFamily="34" charset="0"/>
                      </a:endParaRPr>
                    </a:p>
                  </a:txBody>
                  <a:tcPr marL="8761" marR="8761" marT="8761" marB="0" anchor="b"/>
                </a:tc>
              </a:tr>
              <a:tr h="339071">
                <a:tc>
                  <a:txBody>
                    <a:bodyPr/>
                    <a:lstStyle/>
                    <a:p>
                      <a:pPr algn="r" fontAlgn="b"/>
                      <a:r>
                        <a:rPr lang="en-US" sz="1400" u="none" strike="noStrike" dirty="0">
                          <a:effectLst/>
                        </a:rPr>
                        <a:t>31-Mar</a:t>
                      </a:r>
                      <a:endParaRPr lang="en-US" sz="1400" b="0" i="0" u="none" strike="noStrike" dirty="0">
                        <a:effectLst/>
                        <a:latin typeface="Calibri" panose="020F0502020204030204" pitchFamily="34" charset="0"/>
                      </a:endParaRPr>
                    </a:p>
                  </a:txBody>
                  <a:tcPr marL="8761" marR="210278" marT="8761" marB="0" anchor="b"/>
                </a:tc>
                <a:tc>
                  <a:txBody>
                    <a:bodyPr/>
                    <a:lstStyle/>
                    <a:p>
                      <a:pPr algn="l" fontAlgn="b"/>
                      <a:r>
                        <a:rPr lang="en-US" sz="1400" u="none" strike="noStrike" dirty="0">
                          <a:effectLst/>
                        </a:rPr>
                        <a:t>819</a:t>
                      </a:r>
                      <a:endParaRPr lang="en-US" sz="1400" b="0" i="0" u="none" strike="noStrike" dirty="0">
                        <a:effectLst/>
                        <a:latin typeface="Calibri" panose="020F0502020204030204" pitchFamily="34" charset="0"/>
                      </a:endParaRPr>
                    </a:p>
                  </a:txBody>
                  <a:tcPr marL="8761" marR="8761" marT="8761" marB="0" anchor="b"/>
                </a:tc>
                <a:tc>
                  <a:txBody>
                    <a:bodyPr/>
                    <a:lstStyle/>
                    <a:p>
                      <a:pPr algn="ctr" fontAlgn="b"/>
                      <a:r>
                        <a:rPr lang="en-US" sz="1400" u="none" strike="noStrike" dirty="0">
                          <a:effectLst/>
                        </a:rPr>
                        <a:t>Quarterly</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Sales and Use Tax Report</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u="none" strike="noStrike" dirty="0">
                          <a:effectLst/>
                        </a:rPr>
                        <a:t>Finance</a:t>
                      </a:r>
                      <a:endParaRPr lang="en-US" sz="1400" b="0" i="0" u="none" strike="noStrike" dirty="0">
                        <a:effectLst/>
                        <a:latin typeface="Calibri" panose="020F0502020204030204" pitchFamily="34" charset="0"/>
                      </a:endParaRPr>
                    </a:p>
                  </a:txBody>
                  <a:tcPr marL="8761" marR="8761" marT="8761" marB="0" anchor="b"/>
                </a:tc>
                <a:tc>
                  <a:txBody>
                    <a:bodyPr/>
                    <a:lstStyle/>
                    <a:p>
                      <a:pPr algn="l" fontAlgn="b"/>
                      <a:r>
                        <a:rPr lang="en-US" sz="1400" b="0" i="0" u="none" strike="noStrike" dirty="0" smtClean="0">
                          <a:effectLst/>
                          <a:latin typeface="+mn-lt"/>
                        </a:rPr>
                        <a:t>Dept.</a:t>
                      </a:r>
                      <a:r>
                        <a:rPr lang="en-US" sz="1400" b="0" i="0" u="none" strike="noStrike" baseline="0" dirty="0" smtClean="0">
                          <a:effectLst/>
                          <a:latin typeface="+mn-lt"/>
                        </a:rPr>
                        <a:t> of Revenue</a:t>
                      </a:r>
                      <a:endParaRPr lang="en-US" sz="1400" b="0" i="0" u="none" strike="noStrike" dirty="0">
                        <a:effectLst/>
                        <a:latin typeface="Calibri" panose="020F0502020204030204" pitchFamily="34" charset="0"/>
                      </a:endParaRPr>
                    </a:p>
                  </a:txBody>
                  <a:tcPr marL="8761" marR="8761" marT="8761" marB="0" anchor="b"/>
                </a:tc>
              </a:tr>
            </a:tbl>
          </a:graphicData>
        </a:graphic>
      </p:graphicFrame>
      <p:sp>
        <p:nvSpPr>
          <p:cNvPr id="226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375650D9-1049-407F-9FA4-9BEEAB4CB442}" type="slidenum">
              <a:rPr lang="en-US" sz="1200" smtClean="0">
                <a:solidFill>
                  <a:schemeClr val="bg1"/>
                </a:solidFill>
              </a:rPr>
              <a:pPr fontAlgn="base">
                <a:spcBef>
                  <a:spcPct val="0"/>
                </a:spcBef>
                <a:spcAft>
                  <a:spcPct val="0"/>
                </a:spcAft>
                <a:buFontTx/>
                <a:buNone/>
              </a:pPr>
              <a:t>9</a:t>
            </a:fld>
            <a:endParaRPr lang="en-US" sz="1200" dirty="0" smtClean="0">
              <a:solidFill>
                <a:schemeClr val="bg1"/>
              </a:solidFill>
            </a:endParaRPr>
          </a:p>
        </p:txBody>
      </p:sp>
    </p:spTree>
    <p:extLst>
      <p:ext uri="{BB962C8B-B14F-4D97-AF65-F5344CB8AC3E}">
        <p14:creationId xmlns:p14="http://schemas.microsoft.com/office/powerpoint/2010/main" val="14419128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TotalTime>
  <Words>2266</Words>
  <Application>Microsoft Office PowerPoint</Application>
  <PresentationFormat>On-screen Show (4:3)</PresentationFormat>
  <Paragraphs>402</Paragraphs>
  <Slides>41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1_Office Theme</vt:lpstr>
      <vt:lpstr> </vt:lpstr>
      <vt:lpstr>Welcome to the Second Installment  of FYI </vt:lpstr>
      <vt:lpstr>Today’s Agenda </vt:lpstr>
      <vt:lpstr>Today’s Expert: Charles E. Linderman, PRSBA </vt:lpstr>
      <vt:lpstr> Charles E. Linderman, PRSBA </vt:lpstr>
      <vt:lpstr>Before We Start</vt:lpstr>
      <vt:lpstr>Schedule of Reporting Deadlines First Quarter 2014</vt:lpstr>
      <vt:lpstr>Schedule of Reporting Deadlines First Quarter 2014</vt:lpstr>
      <vt:lpstr>Schedule of Reporting Deadlines First Quarter 2014</vt:lpstr>
      <vt:lpstr>Sources of Filing and Reporting Info</vt:lpstr>
      <vt:lpstr>Getting Comfortable in Your Position: Relax and Take Control </vt:lpstr>
      <vt:lpstr>Working with the School Board</vt:lpstr>
      <vt:lpstr>Business Office</vt:lpstr>
      <vt:lpstr>Operations and Maintenance</vt:lpstr>
      <vt:lpstr>Technology </vt:lpstr>
      <vt:lpstr>Student Transportation</vt:lpstr>
      <vt:lpstr>Human Resources</vt:lpstr>
      <vt:lpstr>Food Service</vt:lpstr>
      <vt:lpstr>Jeff Ammerman, PASBO Director of Technical Assistance</vt:lpstr>
      <vt:lpstr>Act 1 Timeline-Preliminary Budget </vt:lpstr>
      <vt:lpstr>Act 1 Exceptions</vt:lpstr>
      <vt:lpstr>Act 1 Exceptions </vt:lpstr>
      <vt:lpstr>RES System Picture</vt:lpstr>
      <vt:lpstr>RES Submission </vt:lpstr>
      <vt:lpstr>Treasure Trove of Act 1 Resources</vt:lpstr>
      <vt:lpstr>PowerPoint Presentation</vt:lpstr>
      <vt:lpstr>Hone your skills at the PASBO 59th Annual Conference &amp; Exhibits</vt:lpstr>
      <vt:lpstr>Build a Solid Foundation with  Elements &amp; Applications Workshops</vt:lpstr>
      <vt:lpstr>A “must attend” for all people  new to a position in school business.</vt:lpstr>
      <vt:lpstr>PowerPoint Presentation</vt:lpstr>
      <vt:lpstr>PowerPoint Presentation</vt:lpstr>
      <vt:lpstr>PowerPoint Presentation</vt:lpstr>
      <vt:lpstr>There’s a doc for that…</vt:lpstr>
      <vt:lpstr>PowerPoint Presentation</vt:lpstr>
      <vt:lpstr>PowerPoint Presentation</vt:lpstr>
      <vt:lpstr>Increase your buying power with</vt:lpstr>
      <vt:lpstr>Looking for great customer service?</vt:lpstr>
      <vt:lpstr>Have surplus equipment?</vt:lpstr>
      <vt:lpstr>For More Information on PASBO Benefits and Services</vt:lpstr>
      <vt:lpstr>Time for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Jay Himes</dc:creator>
  <cp:lastModifiedBy>Jay Himes</cp:lastModifiedBy>
  <cp:revision>11</cp:revision>
  <cp:lastPrinted>2014-02-07T13:17:29Z</cp:lastPrinted>
  <dcterms:created xsi:type="dcterms:W3CDTF">2014-02-06T18:45:04Z</dcterms:created>
  <dcterms:modified xsi:type="dcterms:W3CDTF">2014-02-07T13:18:31Z</dcterms:modified>
</cp:coreProperties>
</file>