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3" r:id="rId6"/>
    <p:sldId id="261" r:id="rId7"/>
    <p:sldId id="262" r:id="rId8"/>
    <p:sldId id="309" r:id="rId9"/>
    <p:sldId id="289" r:id="rId10"/>
    <p:sldId id="290" r:id="rId11"/>
    <p:sldId id="291" r:id="rId12"/>
    <p:sldId id="301" r:id="rId13"/>
    <p:sldId id="302" r:id="rId14"/>
    <p:sldId id="292" r:id="rId15"/>
    <p:sldId id="293" r:id="rId16"/>
    <p:sldId id="294" r:id="rId17"/>
    <p:sldId id="295" r:id="rId18"/>
    <p:sldId id="296" r:id="rId19"/>
    <p:sldId id="298" r:id="rId20"/>
    <p:sldId id="299" r:id="rId21"/>
    <p:sldId id="303" r:id="rId22"/>
    <p:sldId id="284" r:id="rId23"/>
    <p:sldId id="304" r:id="rId24"/>
    <p:sldId id="305" r:id="rId25"/>
    <p:sldId id="300" r:id="rId26"/>
    <p:sldId id="297" r:id="rId27"/>
    <p:sldId id="306" r:id="rId28"/>
    <p:sldId id="307" r:id="rId29"/>
    <p:sldId id="286" r:id="rId30"/>
    <p:sldId id="308" r:id="rId31"/>
    <p:sldId id="276" r:id="rId32"/>
    <p:sldId id="278" r:id="rId33"/>
    <p:sldId id="279" r:id="rId34"/>
    <p:sldId id="280" r:id="rId35"/>
    <p:sldId id="281" r:id="rId36"/>
    <p:sldId id="283" r:id="rId37"/>
    <p:sldId id="285" r:id="rId38"/>
    <p:sldId id="287"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pasbofap\publicpasbo\EasyProcure\2012-2013\June%20Mtg\Cumulative%20Data%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EasyProcure Annual Spend </a:t>
            </a:r>
          </a:p>
        </c:rich>
      </c:tx>
      <c:layout>
        <c:manualLayout>
          <c:xMode val="edge"/>
          <c:yMode val="edge"/>
          <c:x val="0.1854617782152231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c:f>
              <c:strCache>
                <c:ptCount val="1"/>
                <c:pt idx="0">
                  <c:v>PA Annual Spend</c:v>
                </c:pt>
              </c:strCache>
            </c:strRef>
          </c:tx>
          <c:spPr>
            <a:solidFill>
              <a:schemeClr val="accent1"/>
            </a:solidFill>
            <a:ln>
              <a:noFill/>
            </a:ln>
            <a:effectLst>
              <a:outerShdw blurRad="50800" dist="38100" dir="18900000" algn="bl" rotWithShape="0">
                <a:prstClr val="black">
                  <a:alpha val="40000"/>
                </a:prstClr>
              </a:outerShdw>
            </a:effectLst>
          </c:spPr>
          <c:invertIfNegative val="0"/>
          <c:dLbls>
            <c:dLbl>
              <c:idx val="2"/>
              <c:layout>
                <c:manualLayout>
                  <c:x val="0"/>
                  <c:y val="-5.904452933838977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47611323345974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2476469823441893E-17"/>
                  <c:y val="-1.77133588015170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2476469823441893E-17"/>
                  <c:y val="-3.5426717603033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2476469823441893E-17"/>
                  <c:y val="-2.6570038202275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8495293964688379E-16"/>
                  <c:y val="-2.65700382022753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2005-06</c:v>
                </c:pt>
                <c:pt idx="1">
                  <c:v>2006-07</c:v>
                </c:pt>
                <c:pt idx="2">
                  <c:v>2007-08</c:v>
                </c:pt>
                <c:pt idx="3">
                  <c:v>2008-09</c:v>
                </c:pt>
                <c:pt idx="4">
                  <c:v>2009-10 </c:v>
                </c:pt>
                <c:pt idx="5">
                  <c:v>2010-11</c:v>
                </c:pt>
                <c:pt idx="6">
                  <c:v>2011-12</c:v>
                </c:pt>
                <c:pt idx="7">
                  <c:v>2012-13</c:v>
                </c:pt>
              </c:strCache>
            </c:strRef>
          </c:cat>
          <c:val>
            <c:numRef>
              <c:f>Sheet1!$B$3:$B$10</c:f>
              <c:numCache>
                <c:formatCode>_("$"* #,##0_);_("$"* \(#,##0\);_("$"* "-"??_);_(@_)</c:formatCode>
                <c:ptCount val="8"/>
                <c:pt idx="0">
                  <c:v>9983604.4399999995</c:v>
                </c:pt>
                <c:pt idx="1">
                  <c:v>15685623.700000001</c:v>
                </c:pt>
                <c:pt idx="2">
                  <c:v>19599472.09</c:v>
                </c:pt>
                <c:pt idx="3">
                  <c:v>26422819.579999998</c:v>
                </c:pt>
                <c:pt idx="4">
                  <c:v>30994173.02</c:v>
                </c:pt>
                <c:pt idx="5">
                  <c:v>35342576.75</c:v>
                </c:pt>
                <c:pt idx="6">
                  <c:v>51254163.659999996</c:v>
                </c:pt>
                <c:pt idx="7">
                  <c:v>61477819</c:v>
                </c:pt>
              </c:numCache>
            </c:numRef>
          </c:val>
        </c:ser>
        <c:ser>
          <c:idx val="1"/>
          <c:order val="1"/>
          <c:tx>
            <c:strRef>
              <c:f>Sheet1!$C$2</c:f>
              <c:strCache>
                <c:ptCount val="1"/>
                <c:pt idx="0">
                  <c:v>OH Annual Spend</c:v>
                </c:pt>
              </c:strCache>
            </c:strRef>
          </c:tx>
          <c:spPr>
            <a:solidFill>
              <a:schemeClr val="accent2"/>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2005-06</c:v>
                </c:pt>
                <c:pt idx="1">
                  <c:v>2006-07</c:v>
                </c:pt>
                <c:pt idx="2">
                  <c:v>2007-08</c:v>
                </c:pt>
                <c:pt idx="3">
                  <c:v>2008-09</c:v>
                </c:pt>
                <c:pt idx="4">
                  <c:v>2009-10 </c:v>
                </c:pt>
                <c:pt idx="5">
                  <c:v>2010-11</c:v>
                </c:pt>
                <c:pt idx="6">
                  <c:v>2011-12</c:v>
                </c:pt>
                <c:pt idx="7">
                  <c:v>2012-13</c:v>
                </c:pt>
              </c:strCache>
            </c:strRef>
          </c:cat>
          <c:val>
            <c:numRef>
              <c:f>Sheet1!$C$3:$C$10</c:f>
              <c:numCache>
                <c:formatCode>General</c:formatCode>
                <c:ptCount val="8"/>
                <c:pt idx="6" formatCode="_(&quot;$&quot;* #,##0_);_(&quot;$&quot;* \(#,##0\);_(&quot;$&quot;* &quot;-&quot;??_);_(@_)">
                  <c:v>3353818</c:v>
                </c:pt>
                <c:pt idx="7" formatCode="_(&quot;$&quot;* #,##0_);_(&quot;$&quot;* \(#,##0\);_(&quot;$&quot;* &quot;-&quot;??_);_(@_)">
                  <c:v>8230298</c:v>
                </c:pt>
              </c:numCache>
            </c:numRef>
          </c:val>
        </c:ser>
        <c:dLbls>
          <c:showLegendKey val="0"/>
          <c:showVal val="0"/>
          <c:showCatName val="0"/>
          <c:showSerName val="0"/>
          <c:showPercent val="0"/>
          <c:showBubbleSize val="0"/>
        </c:dLbls>
        <c:gapWidth val="150"/>
        <c:overlap val="100"/>
        <c:axId val="220557120"/>
        <c:axId val="220553200"/>
      </c:barChart>
      <c:catAx>
        <c:axId val="22055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553200"/>
        <c:crosses val="autoZero"/>
        <c:auto val="1"/>
        <c:lblAlgn val="ctr"/>
        <c:lblOffset val="100"/>
        <c:noMultiLvlLbl val="0"/>
      </c:catAx>
      <c:valAx>
        <c:axId val="2205532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557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773D5-B28C-4580-B251-6C3815DDB5EA}" type="datetimeFigureOut">
              <a:rPr lang="en-US" smtClean="0"/>
              <a:t>1/9/2015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0AAF9-006E-4ACE-8E5E-1C6F7A419843}" type="slidenum">
              <a:rPr lang="en-US" smtClean="0"/>
              <a:t>‹#›</a:t>
            </a:fld>
            <a:endParaRPr lang="en-US" dirty="0"/>
          </a:p>
        </p:txBody>
      </p:sp>
    </p:spTree>
    <p:extLst>
      <p:ext uri="{BB962C8B-B14F-4D97-AF65-F5344CB8AC3E}">
        <p14:creationId xmlns:p14="http://schemas.microsoft.com/office/powerpoint/2010/main" val="240167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8C59CC-46BE-41DB-8085-BBCDC42A0B35}" type="slidenum">
              <a:rPr lang="en-US" smtClean="0">
                <a:solidFill>
                  <a:prstClr val="black"/>
                </a:solidFill>
              </a:rPr>
              <a:pPr fontAlgn="base">
                <a:spcBef>
                  <a:spcPct val="0"/>
                </a:spcBef>
                <a:spcAft>
                  <a:spcPct val="0"/>
                </a:spcAft>
              </a:pPr>
              <a:t>1</a:t>
            </a:fld>
            <a:endParaRPr lang="en-US" dirty="0" smtClean="0">
              <a:solidFill>
                <a:prstClr val="black"/>
              </a:solidFill>
            </a:endParaRPr>
          </a:p>
        </p:txBody>
      </p:sp>
    </p:spTree>
    <p:extLst>
      <p:ext uri="{BB962C8B-B14F-4D97-AF65-F5344CB8AC3E}">
        <p14:creationId xmlns:p14="http://schemas.microsoft.com/office/powerpoint/2010/main" val="311817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FC0AEC-F9BB-4C06-ABCA-EA7DFA4ED012}" type="slidenum">
              <a:rPr lang="en-US" smtClean="0">
                <a:solidFill>
                  <a:prstClr val="black"/>
                </a:solidFill>
              </a:rPr>
              <a:pPr fontAlgn="base">
                <a:spcBef>
                  <a:spcPct val="0"/>
                </a:spcBef>
                <a:spcAft>
                  <a:spcPct val="0"/>
                </a:spcAft>
              </a:pPr>
              <a:t>22</a:t>
            </a:fld>
            <a:endParaRPr lang="en-US" dirty="0" smtClean="0">
              <a:solidFill>
                <a:prstClr val="black"/>
              </a:solidFill>
            </a:endParaRPr>
          </a:p>
        </p:txBody>
      </p:sp>
    </p:spTree>
    <p:extLst>
      <p:ext uri="{BB962C8B-B14F-4D97-AF65-F5344CB8AC3E}">
        <p14:creationId xmlns:p14="http://schemas.microsoft.com/office/powerpoint/2010/main" val="196488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C2FF42-7A98-4973-8CAE-6909D175CD59}" type="slidenum">
              <a:rPr lang="en-US" smtClean="0">
                <a:solidFill>
                  <a:prstClr val="black"/>
                </a:solidFill>
              </a:rPr>
              <a:pPr fontAlgn="base">
                <a:spcBef>
                  <a:spcPct val="0"/>
                </a:spcBef>
                <a:spcAft>
                  <a:spcPct val="0"/>
                </a:spcAft>
              </a:pPr>
              <a:t>33</a:t>
            </a:fld>
            <a:endParaRPr lang="en-US" dirty="0" smtClean="0">
              <a:solidFill>
                <a:prstClr val="black"/>
              </a:solidFill>
            </a:endParaRPr>
          </a:p>
        </p:txBody>
      </p:sp>
    </p:spTree>
    <p:extLst>
      <p:ext uri="{BB962C8B-B14F-4D97-AF65-F5344CB8AC3E}">
        <p14:creationId xmlns:p14="http://schemas.microsoft.com/office/powerpoint/2010/main" val="99879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5703B7-12BA-4104-864B-024ACD1093D5}" type="slidenum">
              <a:rPr lang="en-US" altLang="en-US" smtClean="0">
                <a:solidFill>
                  <a:prstClr val="black"/>
                </a:solidFill>
              </a:rPr>
              <a:pPr fontAlgn="base">
                <a:spcBef>
                  <a:spcPct val="0"/>
                </a:spcBef>
                <a:spcAft>
                  <a:spcPct val="0"/>
                </a:spcAft>
              </a:pPr>
              <a:t>34</a:t>
            </a:fld>
            <a:endParaRPr lang="en-US" altLang="en-US" dirty="0" smtClean="0">
              <a:solidFill>
                <a:prstClr val="black"/>
              </a:solidFill>
            </a:endParaRPr>
          </a:p>
        </p:txBody>
      </p:sp>
    </p:spTree>
    <p:extLst>
      <p:ext uri="{BB962C8B-B14F-4D97-AF65-F5344CB8AC3E}">
        <p14:creationId xmlns:p14="http://schemas.microsoft.com/office/powerpoint/2010/main" val="397728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3B57C2-09E9-468F-A24D-5A6C0BAB80D4}" type="slidenum">
              <a:rPr lang="en-US" altLang="en-US" smtClean="0">
                <a:solidFill>
                  <a:prstClr val="black"/>
                </a:solidFill>
              </a:rPr>
              <a:pPr fontAlgn="base">
                <a:spcBef>
                  <a:spcPct val="0"/>
                </a:spcBef>
                <a:spcAft>
                  <a:spcPct val="0"/>
                </a:spcAft>
              </a:pPr>
              <a:t>36</a:t>
            </a:fld>
            <a:endParaRPr lang="en-US" altLang="en-US" dirty="0" smtClean="0">
              <a:solidFill>
                <a:prstClr val="black"/>
              </a:solidFill>
            </a:endParaRPr>
          </a:p>
        </p:txBody>
      </p:sp>
    </p:spTree>
    <p:extLst>
      <p:ext uri="{BB962C8B-B14F-4D97-AF65-F5344CB8AC3E}">
        <p14:creationId xmlns:p14="http://schemas.microsoft.com/office/powerpoint/2010/main" val="32306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5909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23596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7"/>
            <a:ext cx="7391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7391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04748B6-7759-4326-B3EC-99F23D824E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3848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49853E32-B8DA-419A-8D50-ACE43DE11621}" type="datetimeFigureOut">
              <a:rPr lang="en-US">
                <a:solidFill>
                  <a:prstClr val="black"/>
                </a:solidFill>
              </a:rPr>
              <a:pPr/>
              <a:t>1/9/2015</a:t>
            </a:fld>
            <a:endParaRPr lang="en-US"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03C5250F-F06C-48FA-8573-907B51CE68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258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49853E32-B8DA-419A-8D50-ACE43DE11621}" type="datetimeFigureOut">
              <a:rPr lang="en-US">
                <a:solidFill>
                  <a:prstClr val="black"/>
                </a:solidFill>
              </a:rPr>
              <a:pPr/>
              <a:t>1/9/2015</a:t>
            </a:fld>
            <a:endParaRPr lang="en-US"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590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923A4B48-161C-4EFC-A64F-2B0727A7CA5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273545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9853E32-B8DA-419A-8D50-ACE43DE11621}" type="datetimeFigureOut">
              <a:rPr lang="en-US" smtClean="0"/>
              <a:t>1/9/2015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3C5250F-F06C-48FA-8573-907B51CE684F}" type="slidenum">
              <a:rPr lang="en-US" smtClean="0"/>
              <a:t>‹#›</a:t>
            </a:fld>
            <a:endParaRPr lang="en-US"/>
          </a:p>
        </p:txBody>
      </p:sp>
    </p:spTree>
    <p:extLst>
      <p:ext uri="{BB962C8B-B14F-4D97-AF65-F5344CB8AC3E}">
        <p14:creationId xmlns:p14="http://schemas.microsoft.com/office/powerpoint/2010/main" val="155099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aglineGraphic.png"/>
          <p:cNvPicPr>
            <a:picLocks noChangeAspect="1"/>
          </p:cNvPicPr>
          <p:nvPr/>
        </p:nvPicPr>
        <p:blipFill>
          <a:blip r:embed="rId7" cstate="print">
            <a:extLst>
              <a:ext uri="{28A0092B-C50C-407E-A947-70E740481C1C}">
                <a14:useLocalDpi xmlns:a14="http://schemas.microsoft.com/office/drawing/2010/main" val="0"/>
              </a:ext>
            </a:extLst>
          </a:blip>
          <a:srcRect r="9167" b="3052"/>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371600" y="16002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371600" y="6096002"/>
            <a:ext cx="3810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813CA24B-0F59-45C5-81F7-668F265965C6}" type="slidenum">
              <a:rPr lang="en-US">
                <a:solidFill>
                  <a:prstClr val="white"/>
                </a:solidFill>
              </a:rPr>
              <a:pPr>
                <a:defRPr/>
              </a:pPr>
              <a:t>‹#›</a:t>
            </a:fld>
            <a:endParaRPr lang="en-US" dirty="0">
              <a:solidFill>
                <a:prstClr val="white"/>
              </a:solidFill>
            </a:endParaRPr>
          </a:p>
        </p:txBody>
      </p:sp>
      <p:pic>
        <p:nvPicPr>
          <p:cNvPr id="1030" name="Picture 7" descr="pasbo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2"/>
            <a:ext cx="13716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21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r" rtl="0" eaLnBrk="0" fontAlgn="base" hangingPunct="0">
        <a:spcBef>
          <a:spcPct val="0"/>
        </a:spcBef>
        <a:spcAft>
          <a:spcPct val="0"/>
        </a:spcAft>
        <a:defRPr sz="3600" b="1" kern="1200">
          <a:solidFill>
            <a:schemeClr val="accent1"/>
          </a:solidFill>
          <a:latin typeface="+mj-lt"/>
          <a:ea typeface="+mj-ea"/>
          <a:cs typeface="+mj-cs"/>
        </a:defRPr>
      </a:lvl1pPr>
      <a:lvl2pPr algn="r" rtl="0" eaLnBrk="0" fontAlgn="base" hangingPunct="0">
        <a:spcBef>
          <a:spcPct val="0"/>
        </a:spcBef>
        <a:spcAft>
          <a:spcPct val="0"/>
        </a:spcAft>
        <a:defRPr sz="3600" b="1">
          <a:solidFill>
            <a:schemeClr val="accent1"/>
          </a:solidFill>
          <a:latin typeface="Calibri" panose="020F0502020204030204" pitchFamily="34" charset="0"/>
        </a:defRPr>
      </a:lvl2pPr>
      <a:lvl3pPr algn="r" rtl="0" eaLnBrk="0" fontAlgn="base" hangingPunct="0">
        <a:spcBef>
          <a:spcPct val="0"/>
        </a:spcBef>
        <a:spcAft>
          <a:spcPct val="0"/>
        </a:spcAft>
        <a:defRPr sz="3600" b="1">
          <a:solidFill>
            <a:schemeClr val="accent1"/>
          </a:solidFill>
          <a:latin typeface="Calibri" panose="020F0502020204030204" pitchFamily="34" charset="0"/>
        </a:defRPr>
      </a:lvl3pPr>
      <a:lvl4pPr algn="r" rtl="0" eaLnBrk="0" fontAlgn="base" hangingPunct="0">
        <a:spcBef>
          <a:spcPct val="0"/>
        </a:spcBef>
        <a:spcAft>
          <a:spcPct val="0"/>
        </a:spcAft>
        <a:defRPr sz="3600" b="1">
          <a:solidFill>
            <a:schemeClr val="accent1"/>
          </a:solidFill>
          <a:latin typeface="Calibri" panose="020F0502020204030204" pitchFamily="34" charset="0"/>
        </a:defRPr>
      </a:lvl4pPr>
      <a:lvl5pPr algn="r" rtl="0" eaLnBrk="0" fontAlgn="base" hangingPunct="0">
        <a:spcBef>
          <a:spcPct val="0"/>
        </a:spcBef>
        <a:spcAft>
          <a:spcPct val="0"/>
        </a:spcAft>
        <a:defRPr sz="3600" b="1">
          <a:solidFill>
            <a:schemeClr val="accent1"/>
          </a:solidFill>
          <a:latin typeface="Calibri" panose="020F0502020204030204" pitchFamily="34" charset="0"/>
        </a:defRPr>
      </a:lvl5pPr>
      <a:lvl6pPr marL="457200" algn="r" rtl="0" fontAlgn="base">
        <a:spcBef>
          <a:spcPct val="0"/>
        </a:spcBef>
        <a:spcAft>
          <a:spcPct val="0"/>
        </a:spcAft>
        <a:defRPr sz="3600" b="1">
          <a:solidFill>
            <a:schemeClr val="accent1"/>
          </a:solidFill>
          <a:latin typeface="Calibri" panose="020F0502020204030204" pitchFamily="34" charset="0"/>
        </a:defRPr>
      </a:lvl6pPr>
      <a:lvl7pPr marL="914400" algn="r" rtl="0" fontAlgn="base">
        <a:spcBef>
          <a:spcPct val="0"/>
        </a:spcBef>
        <a:spcAft>
          <a:spcPct val="0"/>
        </a:spcAft>
        <a:defRPr sz="3600" b="1">
          <a:solidFill>
            <a:schemeClr val="accent1"/>
          </a:solidFill>
          <a:latin typeface="Calibri" panose="020F0502020204030204" pitchFamily="34" charset="0"/>
        </a:defRPr>
      </a:lvl7pPr>
      <a:lvl8pPr marL="1371600" algn="r" rtl="0" fontAlgn="base">
        <a:spcBef>
          <a:spcPct val="0"/>
        </a:spcBef>
        <a:spcAft>
          <a:spcPct val="0"/>
        </a:spcAft>
        <a:defRPr sz="3600" b="1">
          <a:solidFill>
            <a:schemeClr val="accent1"/>
          </a:solidFill>
          <a:latin typeface="Calibri" panose="020F0502020204030204" pitchFamily="34" charset="0"/>
        </a:defRPr>
      </a:lvl8pPr>
      <a:lvl9pPr marL="1828800" algn="r" rtl="0" fontAlgn="base">
        <a:spcBef>
          <a:spcPct val="0"/>
        </a:spcBef>
        <a:spcAft>
          <a:spcPct val="0"/>
        </a:spcAft>
        <a:defRPr sz="3600" b="1">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asbo.org/uscommunit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hyperlink" Target="http://www.pasbo.org/PublicSurplus"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ortal.state.pa.us/portal/server.pt/community/forms_and_procedures/13472" TargetMode="External"/><Relationship Id="rId2" Type="http://schemas.openxmlformats.org/officeDocument/2006/relationships/hyperlink" Target="http://www.portal.state.pa.us/portal/server.pt/community/pims-pennsylvania_information_management_system/8959" TargetMode="External"/><Relationship Id="rId1" Type="http://schemas.openxmlformats.org/officeDocument/2006/relationships/slideLayout" Target="../slideLayouts/slideLayout2.xml"/><Relationship Id="rId4" Type="http://schemas.openxmlformats.org/officeDocument/2006/relationships/hyperlink" Target="http://www.portal.state.pa.us/portal/server.pt/community/national_school_lunch/7487/activity_calendar/96458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ortal.state.pa.us/portal/server.pt/community/forms_and_procedures/13472" TargetMode="External"/><Relationship Id="rId2" Type="http://schemas.openxmlformats.org/officeDocument/2006/relationships/hyperlink" Target="http://www.portal.state.pa.us/portal/server.pt/community/pims-pennsylvania_information_management_system/8959" TargetMode="External"/><Relationship Id="rId1" Type="http://schemas.openxmlformats.org/officeDocument/2006/relationships/slideLayout" Target="../slideLayouts/slideLayout2.xml"/><Relationship Id="rId4" Type="http://schemas.openxmlformats.org/officeDocument/2006/relationships/hyperlink" Target="http://www.portal.state.pa.us/portal/server.pt/community/national_school_lunch/7487/activity_calendar/96458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ammerman@pasbo.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pasbo.org/store_product.asp?prodid=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2" y="1905000"/>
            <a:ext cx="7585075" cy="2076450"/>
          </a:xfrm>
        </p:spPr>
        <p:txBody>
          <a:bodyPr/>
          <a:lstStyle/>
          <a:p>
            <a:pPr eaLnBrk="1" hangingPunct="1"/>
            <a:r>
              <a:rPr lang="en-US" dirty="0" smtClean="0"/>
              <a:t/>
            </a:r>
            <a:br>
              <a:rPr lang="en-US" dirty="0" smtClean="0"/>
            </a:br>
            <a:endParaRPr lang="en-US" sz="4000" dirty="0"/>
          </a:p>
        </p:txBody>
      </p:sp>
      <p:pic>
        <p:nvPicPr>
          <p:cNvPr id="122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8787" y="1560983"/>
            <a:ext cx="3416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1146120" y="3517362"/>
            <a:ext cx="7677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1900" dirty="0">
                <a:solidFill>
                  <a:prstClr val="black"/>
                </a:solidFill>
              </a:rPr>
              <a:t>Listen to audio over your computer speakers. If you are not able to listen via the Internet, you can dial-in by phone using the numbers shown on your screen. </a:t>
            </a:r>
          </a:p>
          <a:p>
            <a:pPr>
              <a:spcBef>
                <a:spcPct val="0"/>
              </a:spcBef>
            </a:pPr>
            <a:r>
              <a:rPr lang="en-US" sz="1900" dirty="0">
                <a:solidFill>
                  <a:prstClr val="black"/>
                </a:solidFill>
              </a:rPr>
              <a:t>If you disconnect, simply repeat instructions to reconnect to the program.</a:t>
            </a:r>
          </a:p>
          <a:p>
            <a:pPr>
              <a:lnSpc>
                <a:spcPct val="120000"/>
              </a:lnSpc>
              <a:spcBef>
                <a:spcPct val="0"/>
              </a:spcBef>
            </a:pPr>
            <a:r>
              <a:rPr lang="en-US" sz="1900" dirty="0">
                <a:solidFill>
                  <a:prstClr val="black"/>
                </a:solidFill>
              </a:rPr>
              <a:t>If listening to audio by phone, you can adjust the volume by</a:t>
            </a:r>
            <a:r>
              <a:rPr lang="en-US" sz="1900" b="1" dirty="0">
                <a:solidFill>
                  <a:prstClr val="black"/>
                </a:solidFill>
              </a:rPr>
              <a:t> </a:t>
            </a:r>
            <a:r>
              <a:rPr lang="en-US" sz="1900" dirty="0">
                <a:solidFill>
                  <a:prstClr val="black"/>
                </a:solidFill>
              </a:rPr>
              <a:t>pressing *4.</a:t>
            </a:r>
          </a:p>
          <a:p>
            <a:pPr>
              <a:lnSpc>
                <a:spcPct val="120000"/>
              </a:lnSpc>
              <a:spcBef>
                <a:spcPct val="0"/>
              </a:spcBef>
            </a:pPr>
            <a:r>
              <a:rPr lang="en-US" sz="1900" dirty="0">
                <a:solidFill>
                  <a:prstClr val="black"/>
                </a:solidFill>
              </a:rPr>
              <a:t>To submit a question, type in the chat window and click “Enter” to send.  </a:t>
            </a:r>
          </a:p>
          <a:p>
            <a:pPr>
              <a:lnSpc>
                <a:spcPct val="120000"/>
              </a:lnSpc>
              <a:spcBef>
                <a:spcPct val="0"/>
              </a:spcBef>
            </a:pPr>
            <a:r>
              <a:rPr lang="en-US" sz="1900" dirty="0">
                <a:solidFill>
                  <a:prstClr val="black"/>
                </a:solidFill>
              </a:rPr>
              <a:t>CPE and CEU Credits are NOT available for this forum.</a:t>
            </a:r>
          </a:p>
        </p:txBody>
      </p:sp>
      <p:sp>
        <p:nvSpPr>
          <p:cNvPr id="3" name="Rectangle 2"/>
          <p:cNvSpPr/>
          <p:nvPr/>
        </p:nvSpPr>
        <p:spPr>
          <a:xfrm>
            <a:off x="1817065" y="388595"/>
            <a:ext cx="6335260" cy="923330"/>
          </a:xfrm>
          <a:prstGeom prst="rect">
            <a:avLst/>
          </a:prstGeom>
          <a:noFill/>
        </p:spPr>
        <p:txBody>
          <a:bodyPr wrap="none">
            <a:spAutoFit/>
          </a:bodyPr>
          <a:lstStyle/>
          <a:p>
            <a:pPr algn="ctr">
              <a:defRPr/>
            </a:pPr>
            <a:r>
              <a:rPr lang="en-US" sz="5400" dirty="0">
                <a:ln w="0"/>
                <a:solidFill>
                  <a:prstClr val="black"/>
                </a:solidFill>
                <a:effectLst>
                  <a:reflection blurRad="6350" stA="53000" endA="300" endPos="35500" dir="5400000" sy="-90000" algn="bl" rotWithShape="0"/>
                </a:effectLst>
              </a:rPr>
              <a:t>Thanks for Joining Us!</a:t>
            </a:r>
          </a:p>
        </p:txBody>
      </p:sp>
    </p:spTree>
    <p:extLst>
      <p:ext uri="{BB962C8B-B14F-4D97-AF65-F5344CB8AC3E}">
        <p14:creationId xmlns:p14="http://schemas.microsoft.com/office/powerpoint/2010/main" val="3678638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Rules</a:t>
            </a:r>
            <a:endParaRPr lang="en-US" dirty="0"/>
          </a:p>
        </p:txBody>
      </p:sp>
      <p:sp>
        <p:nvSpPr>
          <p:cNvPr id="3" name="Content Placeholder 2"/>
          <p:cNvSpPr>
            <a:spLocks noGrp="1"/>
          </p:cNvSpPr>
          <p:nvPr>
            <p:ph idx="1"/>
          </p:nvPr>
        </p:nvSpPr>
        <p:spPr>
          <a:xfrm>
            <a:off x="1371600" y="1417638"/>
            <a:ext cx="7315200" cy="4449762"/>
          </a:xfrm>
        </p:spPr>
        <p:txBody>
          <a:bodyPr/>
          <a:lstStyle/>
          <a:p>
            <a:pPr lvl="0"/>
            <a:r>
              <a:rPr lang="en-US" dirty="0"/>
              <a:t>No school director shall, during the term for which he is elected or appointed, as a private person engage in any business transaction with the school district, be employed in any capacity by the school district in which he is elected or appointed, or receive any pay for services rendered except where explicitly provided by statute (24 P.S. §3-324).  </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106462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Rules</a:t>
            </a:r>
            <a:endParaRPr lang="en-US" dirty="0"/>
          </a:p>
        </p:txBody>
      </p:sp>
      <p:sp>
        <p:nvSpPr>
          <p:cNvPr id="3" name="Content Placeholder 2"/>
          <p:cNvSpPr>
            <a:spLocks noGrp="1"/>
          </p:cNvSpPr>
          <p:nvPr>
            <p:ph idx="1"/>
          </p:nvPr>
        </p:nvSpPr>
        <p:spPr/>
        <p:txBody>
          <a:bodyPr/>
          <a:lstStyle/>
          <a:p>
            <a:pPr lvl="0"/>
            <a:r>
              <a:rPr lang="en-US" sz="2800" dirty="0"/>
              <a:t>No school board director shall draw, cause to be drawn, or accept a specification for any item to be purchased by the school district that would limit the purchase of the item to the firm, corporation, partnership or other business entity of which a school director is an officer, agent or employee and exclude all other persons who could submit quotations or bid on an equivalent item (24 P.S. §3-324).</a:t>
            </a:r>
          </a:p>
          <a:p>
            <a:pPr marL="0" indent="0">
              <a:buNone/>
            </a:pP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76475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Rules</a:t>
            </a:r>
            <a:endParaRPr lang="en-US" dirty="0"/>
          </a:p>
        </p:txBody>
      </p:sp>
      <p:sp>
        <p:nvSpPr>
          <p:cNvPr id="3" name="Content Placeholder 2"/>
          <p:cNvSpPr>
            <a:spLocks noGrp="1"/>
          </p:cNvSpPr>
          <p:nvPr>
            <p:ph idx="1"/>
          </p:nvPr>
        </p:nvSpPr>
        <p:spPr/>
        <p:txBody>
          <a:bodyPr/>
          <a:lstStyle/>
          <a:p>
            <a:r>
              <a:rPr lang="en-US" dirty="0"/>
              <a:t> It shall not be a violation </a:t>
            </a:r>
            <a:r>
              <a:rPr lang="en-US" dirty="0" smtClean="0"/>
              <a:t>for </a:t>
            </a:r>
            <a:r>
              <a:rPr lang="en-US" dirty="0"/>
              <a:t>a school district to contract for the purchase of goods or services from a business with which a school director is associated to the extent permitted by and in compliance with 65 </a:t>
            </a:r>
            <a:r>
              <a:rPr lang="en-US" dirty="0" err="1"/>
              <a:t>Pa.C.S</a:t>
            </a:r>
            <a:r>
              <a:rPr lang="en-US" dirty="0"/>
              <a:t>. Ch. 11 (relating to ethics standards and financial disclosure)</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28053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Purchases from Employees Prohibited</a:t>
            </a:r>
            <a:endParaRPr lang="en-US" dirty="0"/>
          </a:p>
        </p:txBody>
      </p:sp>
      <p:sp>
        <p:nvSpPr>
          <p:cNvPr id="3" name="Content Placeholder 2"/>
          <p:cNvSpPr>
            <a:spLocks noGrp="1"/>
          </p:cNvSpPr>
          <p:nvPr>
            <p:ph idx="1"/>
          </p:nvPr>
        </p:nvSpPr>
        <p:spPr/>
        <p:txBody>
          <a:bodyPr/>
          <a:lstStyle/>
          <a:p>
            <a:r>
              <a:rPr lang="en-US" dirty="0"/>
              <a:t>No person shall act as agent for school books or school supplies, in any district in which he is engaged or employed as a superintendent, teacher, or </a:t>
            </a:r>
            <a:r>
              <a:rPr lang="en-US" dirty="0" smtClean="0"/>
              <a:t>employee </a:t>
            </a:r>
            <a:r>
              <a:rPr lang="en-US" dirty="0"/>
              <a:t>of the school district in any capacity, or in which he was thus employed during the preceding school year</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145406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Rules</a:t>
            </a:r>
            <a:endParaRPr lang="en-US" dirty="0"/>
          </a:p>
        </p:txBody>
      </p:sp>
      <p:sp>
        <p:nvSpPr>
          <p:cNvPr id="3" name="Content Placeholder 2"/>
          <p:cNvSpPr>
            <a:spLocks noGrp="1"/>
          </p:cNvSpPr>
          <p:nvPr>
            <p:ph idx="1"/>
          </p:nvPr>
        </p:nvSpPr>
        <p:spPr/>
        <p:txBody>
          <a:bodyPr/>
          <a:lstStyle/>
          <a:p>
            <a:pPr lvl="0"/>
            <a:r>
              <a:rPr lang="en-US" sz="2800" dirty="0"/>
              <a:t>A majority vote of the board of school directors is required when action is taken in certain listed instances, including but not limited to, entering into contracts for supplies over one hundred dollars ($100.00).  </a:t>
            </a:r>
          </a:p>
          <a:p>
            <a:pPr lvl="0"/>
            <a:r>
              <a:rPr lang="en-US" sz="2800" dirty="0"/>
              <a:t>Action taken without the required approval of the board of school directors is void and unenforceable.</a:t>
            </a:r>
          </a:p>
          <a:p>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106625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 Threshold</a:t>
            </a:r>
            <a:endParaRPr lang="en-US" dirty="0"/>
          </a:p>
        </p:txBody>
      </p:sp>
      <p:sp>
        <p:nvSpPr>
          <p:cNvPr id="3" name="Content Placeholder 2"/>
          <p:cNvSpPr>
            <a:spLocks noGrp="1"/>
          </p:cNvSpPr>
          <p:nvPr>
            <p:ph idx="1"/>
          </p:nvPr>
        </p:nvSpPr>
        <p:spPr/>
        <p:txBody>
          <a:bodyPr/>
          <a:lstStyle/>
          <a:p>
            <a:r>
              <a:rPr lang="en-US" dirty="0"/>
              <a:t>Quotations are required under section 807.1 for all purchases from a base amount of </a:t>
            </a:r>
            <a:r>
              <a:rPr lang="en-US" dirty="0" smtClean="0"/>
              <a:t>$10,500 </a:t>
            </a:r>
            <a:r>
              <a:rPr lang="en-US" dirty="0"/>
              <a:t>to </a:t>
            </a:r>
            <a:r>
              <a:rPr lang="en-US" dirty="0" smtClean="0"/>
              <a:t>$19,400 for calendar year 2015.</a:t>
            </a:r>
          </a:p>
          <a:p>
            <a:r>
              <a:rPr lang="en-US" dirty="0" smtClean="0"/>
              <a:t>Threshold adjusts every January</a:t>
            </a:r>
          </a:p>
          <a:p>
            <a:r>
              <a:rPr lang="en-US" dirty="0" smtClean="0"/>
              <a:t>New thresholds published in PA Bulletin in December (PABULLETIN.COM)</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416621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 Rules</a:t>
            </a:r>
            <a:endParaRPr lang="en-US" dirty="0"/>
          </a:p>
        </p:txBody>
      </p:sp>
      <p:sp>
        <p:nvSpPr>
          <p:cNvPr id="3" name="Content Placeholder 2"/>
          <p:cNvSpPr>
            <a:spLocks noGrp="1"/>
          </p:cNvSpPr>
          <p:nvPr>
            <p:ph idx="1"/>
          </p:nvPr>
        </p:nvSpPr>
        <p:spPr>
          <a:xfrm>
            <a:off x="1371600" y="1205345"/>
            <a:ext cx="7315200" cy="4662055"/>
          </a:xfrm>
        </p:spPr>
        <p:txBody>
          <a:bodyPr/>
          <a:lstStyle/>
          <a:p>
            <a:r>
              <a:rPr lang="en-US" dirty="0"/>
              <a:t>Written or telephonic price quotations from at least three (3) qualified and responsible vendors shall be </a:t>
            </a:r>
            <a:r>
              <a:rPr lang="en-US" dirty="0" smtClean="0"/>
              <a:t>requested</a:t>
            </a:r>
          </a:p>
          <a:p>
            <a:r>
              <a:rPr lang="en-US" dirty="0"/>
              <a:t>Written price quotations, written records of telephonic price quotations and memoranda shall be retained for a period of three (3) </a:t>
            </a:r>
            <a:r>
              <a:rPr lang="en-US" dirty="0" smtClean="0"/>
              <a:t>years</a:t>
            </a:r>
          </a:p>
          <a:p>
            <a:r>
              <a:rPr lang="en-US" dirty="0"/>
              <a:t>Emergencies do not exempt the </a:t>
            </a:r>
            <a:r>
              <a:rPr lang="en-US" dirty="0" smtClean="0"/>
              <a:t>need for </a:t>
            </a:r>
            <a:r>
              <a:rPr lang="en-US" dirty="0"/>
              <a:t>obtaining quotes</a:t>
            </a:r>
            <a:r>
              <a:rPr lang="en-US" dirty="0" smtClean="0"/>
              <a:t> </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5824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Threshold</a:t>
            </a:r>
            <a:endParaRPr lang="en-US" dirty="0"/>
          </a:p>
        </p:txBody>
      </p:sp>
      <p:sp>
        <p:nvSpPr>
          <p:cNvPr id="3" name="Content Placeholder 2"/>
          <p:cNvSpPr>
            <a:spLocks noGrp="1"/>
          </p:cNvSpPr>
          <p:nvPr>
            <p:ph idx="1"/>
          </p:nvPr>
        </p:nvSpPr>
        <p:spPr>
          <a:xfrm>
            <a:off x="1371600" y="1417638"/>
            <a:ext cx="7315200" cy="4449762"/>
          </a:xfrm>
        </p:spPr>
        <p:txBody>
          <a:bodyPr/>
          <a:lstStyle/>
          <a:p>
            <a:r>
              <a:rPr lang="en-US" sz="2600" dirty="0"/>
              <a:t>Supplies </a:t>
            </a:r>
            <a:r>
              <a:rPr lang="en-US" sz="2600" dirty="0" smtClean="0"/>
              <a:t>costing $19,400 or </a:t>
            </a:r>
            <a:r>
              <a:rPr lang="en-US" sz="2600" dirty="0"/>
              <a:t>more shall be purchased by the </a:t>
            </a:r>
            <a:r>
              <a:rPr lang="en-US" sz="2600" dirty="0" smtClean="0"/>
              <a:t>board of </a:t>
            </a:r>
            <a:r>
              <a:rPr lang="en-US" sz="2600" dirty="0"/>
              <a:t>school directors only after public notice has been given </a:t>
            </a:r>
            <a:r>
              <a:rPr lang="en-US" sz="2600" dirty="0" smtClean="0"/>
              <a:t>by advertisement </a:t>
            </a:r>
            <a:r>
              <a:rPr lang="en-US" sz="2600" dirty="0"/>
              <a:t>once a week for three (3) weeks in not less than </a:t>
            </a:r>
            <a:r>
              <a:rPr lang="en-US" sz="2600" dirty="0" smtClean="0"/>
              <a:t>two (2</a:t>
            </a:r>
            <a:r>
              <a:rPr lang="en-US" sz="2600" dirty="0"/>
              <a:t>) newspapers of general circulation. </a:t>
            </a:r>
            <a:endParaRPr lang="en-US" sz="2600" dirty="0" smtClean="0"/>
          </a:p>
          <a:p>
            <a:r>
              <a:rPr lang="en-US" sz="2600" dirty="0" smtClean="0"/>
              <a:t>In </a:t>
            </a:r>
            <a:r>
              <a:rPr lang="en-US" sz="2600" dirty="0"/>
              <a:t>any district where </a:t>
            </a:r>
            <a:r>
              <a:rPr lang="en-US" sz="2600" dirty="0" smtClean="0"/>
              <a:t>no newspaper </a:t>
            </a:r>
            <a:r>
              <a:rPr lang="en-US" sz="2600" dirty="0"/>
              <a:t>is published, said notice may, in lieu of </a:t>
            </a:r>
            <a:r>
              <a:rPr lang="en-US" sz="2600" dirty="0" smtClean="0"/>
              <a:t>such publication</a:t>
            </a:r>
            <a:r>
              <a:rPr lang="en-US" sz="2600" dirty="0"/>
              <a:t>, be posted in at least five (5) public places</a:t>
            </a:r>
            <a:r>
              <a:rPr lang="en-US" sz="2600" dirty="0" smtClean="0"/>
              <a:t>.</a:t>
            </a:r>
          </a:p>
          <a:p>
            <a:r>
              <a:rPr lang="en-US" sz="2600" dirty="0" smtClean="0"/>
              <a:t>Bid threshold also adjusts every January</a:t>
            </a:r>
            <a:endParaRPr lang="en-US" sz="2600"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310255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Rules</a:t>
            </a:r>
            <a:endParaRPr lang="en-US" dirty="0"/>
          </a:p>
        </p:txBody>
      </p:sp>
      <p:sp>
        <p:nvSpPr>
          <p:cNvPr id="3" name="Content Placeholder 2"/>
          <p:cNvSpPr>
            <a:spLocks noGrp="1"/>
          </p:cNvSpPr>
          <p:nvPr>
            <p:ph idx="1"/>
          </p:nvPr>
        </p:nvSpPr>
        <p:spPr/>
        <p:txBody>
          <a:bodyPr/>
          <a:lstStyle/>
          <a:p>
            <a:r>
              <a:rPr lang="en-US" dirty="0"/>
              <a:t>The board of school directors shall accept the bid of the </a:t>
            </a:r>
            <a:r>
              <a:rPr lang="en-US" dirty="0" smtClean="0"/>
              <a:t>lowest responsible </a:t>
            </a:r>
            <a:r>
              <a:rPr lang="en-US" dirty="0"/>
              <a:t>bidder— kind, quality and material being </a:t>
            </a:r>
            <a:r>
              <a:rPr lang="en-US" dirty="0" smtClean="0"/>
              <a:t>equal—but shall </a:t>
            </a:r>
            <a:r>
              <a:rPr lang="en-US" dirty="0"/>
              <a:t>have the right to reject any and all bids, or select a </a:t>
            </a:r>
            <a:r>
              <a:rPr lang="en-US" dirty="0" smtClean="0"/>
              <a:t>single item </a:t>
            </a:r>
            <a:r>
              <a:rPr lang="en-US" dirty="0"/>
              <a:t>from any bid</a:t>
            </a:r>
            <a:r>
              <a:rPr lang="en-US" dirty="0" smtClean="0"/>
              <a:t>.</a:t>
            </a:r>
          </a:p>
          <a:p>
            <a:r>
              <a:rPr lang="en-US" dirty="0" smtClean="0"/>
              <a:t>Important to write bid specifications so that clear judgments can be made</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409273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Up Purchases to Evade Rules is Prohibited</a:t>
            </a:r>
            <a:endParaRPr lang="en-US" dirty="0"/>
          </a:p>
        </p:txBody>
      </p:sp>
      <p:sp>
        <p:nvSpPr>
          <p:cNvPr id="3" name="Content Placeholder 2"/>
          <p:cNvSpPr>
            <a:spLocks noGrp="1"/>
          </p:cNvSpPr>
          <p:nvPr>
            <p:ph idx="1"/>
          </p:nvPr>
        </p:nvSpPr>
        <p:spPr/>
        <p:txBody>
          <a:bodyPr/>
          <a:lstStyle/>
          <a:p>
            <a:r>
              <a:rPr lang="en-US" dirty="0"/>
              <a:t>No board of school directors shall evade the provisions of </a:t>
            </a:r>
            <a:r>
              <a:rPr lang="en-US" dirty="0" smtClean="0"/>
              <a:t>this section </a:t>
            </a:r>
            <a:r>
              <a:rPr lang="en-US" dirty="0"/>
              <a:t>as to advertising for bids or purchasing </a:t>
            </a:r>
            <a:r>
              <a:rPr lang="en-US" dirty="0" smtClean="0"/>
              <a:t>materials piecemeal </a:t>
            </a:r>
            <a:r>
              <a:rPr lang="en-US" dirty="0"/>
              <a:t>for the purpose of obtaining prices less than </a:t>
            </a:r>
            <a:r>
              <a:rPr lang="en-US" dirty="0" smtClean="0"/>
              <a:t>the bid threshold  which should</a:t>
            </a:r>
            <a:r>
              <a:rPr lang="en-US" dirty="0"/>
              <a:t>, in the exercise of reasonable discretion and prudence, </a:t>
            </a:r>
            <a:r>
              <a:rPr lang="en-US" dirty="0" smtClean="0"/>
              <a:t>be conducted </a:t>
            </a:r>
            <a:r>
              <a:rPr lang="en-US" dirty="0"/>
              <a:t>as one </a:t>
            </a:r>
            <a:r>
              <a:rPr lang="en-US" dirty="0" smtClean="0"/>
              <a:t>transaction</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9289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6" y="365128"/>
            <a:ext cx="7013864" cy="1325563"/>
          </a:xfrm>
        </p:spPr>
        <p:txBody>
          <a:bodyPr rtlCol="0">
            <a:normAutofit/>
          </a:bodyPr>
          <a:lstStyle/>
          <a:p>
            <a:pPr algn="ctr" eaLnBrk="1" fontAlgn="auto" hangingPunct="1">
              <a:spcAft>
                <a:spcPts val="0"/>
              </a:spcAft>
              <a:defRPr/>
            </a:pPr>
            <a:r>
              <a:rPr lang="en-US" i="1" dirty="0">
                <a:effectLst>
                  <a:outerShdw blurRad="38100" dist="38100" dir="2700000" algn="tl">
                    <a:srgbClr val="000000">
                      <a:alpha val="43137"/>
                    </a:srgbClr>
                  </a:outerShdw>
                </a:effectLst>
              </a:rPr>
              <a:t>Welcome to FYI </a:t>
            </a:r>
          </a:p>
        </p:txBody>
      </p:sp>
      <p:sp>
        <p:nvSpPr>
          <p:cNvPr id="3" name="Content Placeholder 2"/>
          <p:cNvSpPr>
            <a:spLocks noGrp="1"/>
          </p:cNvSpPr>
          <p:nvPr>
            <p:ph idx="1"/>
          </p:nvPr>
        </p:nvSpPr>
        <p:spPr>
          <a:xfrm>
            <a:off x="1226128" y="1690691"/>
            <a:ext cx="7024255" cy="4180175"/>
          </a:xfrm>
        </p:spPr>
        <p:txBody>
          <a:bodyPr rtlCol="0">
            <a:normAutofit fontScale="92500"/>
          </a:bodyPr>
          <a:lstStyle/>
          <a:p>
            <a:pPr eaLnBrk="1" fontAlgn="auto" hangingPunct="1">
              <a:spcAft>
                <a:spcPts val="0"/>
              </a:spcAft>
              <a:defRPr/>
            </a:pPr>
            <a:r>
              <a:rPr lang="en-US" dirty="0" smtClean="0"/>
              <a:t>Our Intent and Purpose</a:t>
            </a:r>
          </a:p>
          <a:p>
            <a:pPr lvl="1" eaLnBrk="1" fontAlgn="auto" hangingPunct="1">
              <a:spcAft>
                <a:spcPts val="0"/>
              </a:spcAft>
              <a:defRPr/>
            </a:pPr>
            <a:r>
              <a:rPr lang="en-US" dirty="0" smtClean="0"/>
              <a:t>Strategic Plan Outreach and Mentorship Effort for New and Newer PASBO Members in all aspects of School Business Management </a:t>
            </a:r>
          </a:p>
          <a:p>
            <a:pPr lvl="1" eaLnBrk="1" fontAlgn="auto" hangingPunct="1">
              <a:spcAft>
                <a:spcPts val="0"/>
              </a:spcAft>
              <a:defRPr/>
            </a:pPr>
            <a:r>
              <a:rPr lang="en-US" dirty="0" smtClean="0"/>
              <a:t>Use PASBO Experts to Help New Entrants</a:t>
            </a:r>
          </a:p>
          <a:p>
            <a:pPr lvl="1" eaLnBrk="1" fontAlgn="auto" hangingPunct="1">
              <a:spcAft>
                <a:spcPts val="0"/>
              </a:spcAft>
              <a:defRPr/>
            </a:pPr>
            <a:r>
              <a:rPr lang="en-US" dirty="0" smtClean="0"/>
              <a:t>Continuing Series</a:t>
            </a:r>
          </a:p>
          <a:p>
            <a:pPr lvl="2" eaLnBrk="1" fontAlgn="auto" hangingPunct="1">
              <a:spcAft>
                <a:spcPts val="0"/>
              </a:spcAft>
              <a:defRPr/>
            </a:pPr>
            <a:r>
              <a:rPr lang="en-US" dirty="0" smtClean="0"/>
              <a:t>Next one is February 13, 2015 at 9 am</a:t>
            </a:r>
          </a:p>
          <a:p>
            <a:pPr lvl="2" eaLnBrk="1" fontAlgn="auto" hangingPunct="1">
              <a:spcAft>
                <a:spcPts val="0"/>
              </a:spcAft>
              <a:defRPr/>
            </a:pPr>
            <a:r>
              <a:rPr lang="en-US" dirty="0" smtClean="0"/>
              <a:t>All sessions recorded and available</a:t>
            </a:r>
          </a:p>
          <a:p>
            <a:pPr marL="914400" lvl="2" indent="0" eaLnBrk="1" fontAlgn="auto" hangingPunct="1">
              <a:spcAft>
                <a:spcPts val="0"/>
              </a:spcAft>
              <a:buNone/>
              <a:defRPr/>
            </a:pPr>
            <a:r>
              <a:rPr lang="en-US" dirty="0"/>
              <a:t> </a:t>
            </a:r>
            <a:r>
              <a:rPr lang="en-US" dirty="0" smtClean="0"/>
              <a:t>   at www.pasbo.org/FYI</a:t>
            </a:r>
            <a:endParaRPr lang="en-US"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11D59F9-B991-433A-A942-8C71163D4844}" type="slidenum">
              <a:rPr lang="en-US" sz="1200">
                <a:solidFill>
                  <a:prstClr val="white"/>
                </a:solidFill>
              </a:rPr>
              <a:pPr fontAlgn="base">
                <a:spcBef>
                  <a:spcPct val="0"/>
                </a:spcBef>
                <a:spcAft>
                  <a:spcPct val="0"/>
                </a:spcAft>
                <a:buFontTx/>
                <a:buNone/>
              </a:pPr>
              <a:t>2</a:t>
            </a:fld>
            <a:endParaRPr lang="en-US" sz="1200" dirty="0">
              <a:solidFill>
                <a:prstClr val="white"/>
              </a:solidFill>
            </a:endParaRPr>
          </a:p>
        </p:txBody>
      </p:sp>
    </p:spTree>
    <p:extLst>
      <p:ext uri="{BB962C8B-B14F-4D97-AF65-F5344CB8AC3E}">
        <p14:creationId xmlns:p14="http://schemas.microsoft.com/office/powerpoint/2010/main" val="141692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Work</a:t>
            </a:r>
            <a:endParaRPr lang="en-US" dirty="0"/>
          </a:p>
        </p:txBody>
      </p:sp>
      <p:sp>
        <p:nvSpPr>
          <p:cNvPr id="3" name="Content Placeholder 2"/>
          <p:cNvSpPr>
            <a:spLocks noGrp="1"/>
          </p:cNvSpPr>
          <p:nvPr>
            <p:ph idx="1"/>
          </p:nvPr>
        </p:nvSpPr>
        <p:spPr/>
        <p:txBody>
          <a:bodyPr/>
          <a:lstStyle/>
          <a:p>
            <a:pPr marL="0" indent="0">
              <a:buNone/>
            </a:pPr>
            <a:r>
              <a:rPr lang="en-US" dirty="0" smtClean="0"/>
              <a:t>Separate section of school code has the same quote/bid thresholds for construction</a:t>
            </a:r>
            <a:r>
              <a:rPr lang="en-US" dirty="0"/>
              <a:t>, reconstruction, repairs, maintenance or work of </a:t>
            </a:r>
            <a:r>
              <a:rPr lang="en-US" dirty="0" smtClean="0"/>
              <a:t>any nature</a:t>
            </a:r>
            <a:r>
              <a:rPr lang="en-US" dirty="0"/>
              <a:t>, including the introduction of plumbing, heating and ventilating or </a:t>
            </a:r>
            <a:r>
              <a:rPr lang="en-US" dirty="0" smtClean="0"/>
              <a:t>lighting systems </a:t>
            </a:r>
            <a:r>
              <a:rPr lang="en-US" dirty="0"/>
              <a:t>upon any school building or school property</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182468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Rules for Construction Projects</a:t>
            </a:r>
            <a:endParaRPr lang="en-US" dirty="0"/>
          </a:p>
        </p:txBody>
      </p:sp>
      <p:sp>
        <p:nvSpPr>
          <p:cNvPr id="3" name="Content Placeholder 2"/>
          <p:cNvSpPr>
            <a:spLocks noGrp="1"/>
          </p:cNvSpPr>
          <p:nvPr>
            <p:ph idx="1"/>
          </p:nvPr>
        </p:nvSpPr>
        <p:spPr>
          <a:xfrm>
            <a:off x="1371600" y="1417638"/>
            <a:ext cx="7315200" cy="4449762"/>
          </a:xfrm>
        </p:spPr>
        <p:txBody>
          <a:bodyPr/>
          <a:lstStyle/>
          <a:p>
            <a:r>
              <a:rPr lang="en-US" sz="2800" dirty="0"/>
              <a:t>The Department of Labor and Industry, through the </a:t>
            </a:r>
            <a:r>
              <a:rPr lang="en-US" sz="2800" b="1" dirty="0"/>
              <a:t>Bureau of Labor Law Compliance</a:t>
            </a:r>
            <a:r>
              <a:rPr lang="en-US" sz="2800" dirty="0"/>
              <a:t>, determines prevailing wage rates for the construction industry and enforces the rates and classifications under heavy, highway and building construction projects of $25,000 or more when public funds are involved</a:t>
            </a:r>
            <a:r>
              <a:rPr lang="en-US" sz="2800" dirty="0" smtClean="0"/>
              <a:t>.</a:t>
            </a:r>
          </a:p>
          <a:p>
            <a:r>
              <a:rPr lang="en-US" sz="2800" dirty="0" smtClean="0"/>
              <a:t>More information at http</a:t>
            </a:r>
            <a:r>
              <a:rPr lang="en-US" sz="2800" dirty="0"/>
              <a:t>://www.portal.state.pa.us/portal/server.pt/community/prevailing_wage/10519</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385903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842655" y="519545"/>
            <a:ext cx="6629400" cy="1600200"/>
          </a:xfr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None/>
            </a:pPr>
            <a:r>
              <a:rPr lang="en-US" dirty="0"/>
              <a:t>Quickly and easily solicit bids for supplies, services, contracts and other purchases for your LEA</a:t>
            </a:r>
          </a:p>
          <a:p>
            <a:pPr marL="0" indent="0" eaLnBrk="1" hangingPunct="1">
              <a:buNone/>
            </a:pPr>
            <a:endParaRPr lang="en-US" dirty="0" smtClean="0"/>
          </a:p>
          <a:p>
            <a:pPr marL="0" indent="0" eaLnBrk="1" hangingPunct="1">
              <a:buNone/>
            </a:pPr>
            <a:endParaRPr lang="en-US" dirty="0" smtClean="0"/>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l="2" t="-2" r="79599" b="45454"/>
          <a:stretch>
            <a:fillRect/>
          </a:stretch>
        </p:blipFill>
        <p:spPr bwMode="auto">
          <a:xfrm>
            <a:off x="2621973" y="3210791"/>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997918"/>
      </p:ext>
    </p:extLst>
  </p:cSld>
  <p:clrMapOvr>
    <a:masterClrMapping/>
  </p:clrMapOvr>
  <p:transition spd="slow" advClick="0"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Bid Public Advertisement Waiver </a:t>
            </a:r>
            <a:endParaRPr lang="en-US" dirty="0"/>
          </a:p>
        </p:txBody>
      </p:sp>
      <p:sp>
        <p:nvSpPr>
          <p:cNvPr id="3" name="Content Placeholder 2"/>
          <p:cNvSpPr>
            <a:spLocks noGrp="1"/>
          </p:cNvSpPr>
          <p:nvPr>
            <p:ph idx="1"/>
          </p:nvPr>
        </p:nvSpPr>
        <p:spPr/>
        <p:txBody>
          <a:bodyPr/>
          <a:lstStyle/>
          <a:p>
            <a:r>
              <a:rPr lang="en-US" dirty="0"/>
              <a:t>Section 751 of the Public School Code provides if, due to an emergency, a school </a:t>
            </a:r>
            <a:r>
              <a:rPr lang="en-US" dirty="0" smtClean="0"/>
              <a:t>plant or </a:t>
            </a:r>
            <a:r>
              <a:rPr lang="en-US" dirty="0"/>
              <a:t>any part thereof becomes unusable, an impacted school district may </a:t>
            </a:r>
            <a:r>
              <a:rPr lang="en-US" dirty="0" smtClean="0"/>
              <a:t>solicit competitive </a:t>
            </a:r>
            <a:r>
              <a:rPr lang="en-US" dirty="0"/>
              <a:t>bids for repairs or replacement from at least three responsible </a:t>
            </a:r>
            <a:r>
              <a:rPr lang="en-US" dirty="0" smtClean="0"/>
              <a:t>bidders without </a:t>
            </a:r>
            <a:r>
              <a:rPr lang="en-US" dirty="0"/>
              <a:t>publicly advertising the bids. </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77123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Bid Waiver</a:t>
            </a:r>
            <a:endParaRPr lang="en-US" dirty="0"/>
          </a:p>
        </p:txBody>
      </p:sp>
      <p:sp>
        <p:nvSpPr>
          <p:cNvPr id="3" name="Content Placeholder 2"/>
          <p:cNvSpPr>
            <a:spLocks noGrp="1"/>
          </p:cNvSpPr>
          <p:nvPr>
            <p:ph idx="1"/>
          </p:nvPr>
        </p:nvSpPr>
        <p:spPr/>
        <p:txBody>
          <a:bodyPr/>
          <a:lstStyle/>
          <a:p>
            <a:r>
              <a:rPr lang="en-US" dirty="0"/>
              <a:t>Upon the approval of any of these bids by the board of school directors, the school district may proceed at once to make the </a:t>
            </a:r>
            <a:r>
              <a:rPr lang="en-US" dirty="0" smtClean="0"/>
              <a:t>necessary repairs </a:t>
            </a:r>
            <a:r>
              <a:rPr lang="en-US" dirty="0"/>
              <a:t>or replacements in accordance with the terms of the approved bid or bids.</a:t>
            </a:r>
          </a:p>
          <a:p>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330143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By School Personnel</a:t>
            </a:r>
            <a:endParaRPr lang="en-US" dirty="0"/>
          </a:p>
        </p:txBody>
      </p:sp>
      <p:sp>
        <p:nvSpPr>
          <p:cNvPr id="3" name="Content Placeholder 2"/>
          <p:cNvSpPr>
            <a:spLocks noGrp="1"/>
          </p:cNvSpPr>
          <p:nvPr>
            <p:ph idx="1"/>
          </p:nvPr>
        </p:nvSpPr>
        <p:spPr/>
        <p:txBody>
          <a:bodyPr/>
          <a:lstStyle/>
          <a:p>
            <a:r>
              <a:rPr lang="en-US" dirty="0"/>
              <a:t>School district maintenance personnel may be used to perform </a:t>
            </a:r>
            <a:r>
              <a:rPr lang="en-US" dirty="0" smtClean="0"/>
              <a:t>any construction</a:t>
            </a:r>
            <a:r>
              <a:rPr lang="en-US" dirty="0"/>
              <a:t>, reconstruction, repairs or work of any nature where the </a:t>
            </a:r>
            <a:r>
              <a:rPr lang="en-US" dirty="0" smtClean="0"/>
              <a:t>entire cost </a:t>
            </a:r>
            <a:r>
              <a:rPr lang="en-US" dirty="0"/>
              <a:t>is less than </a:t>
            </a:r>
            <a:r>
              <a:rPr lang="en-US" dirty="0" smtClean="0"/>
              <a:t>$10,400 (adjusted annually)</a:t>
            </a:r>
            <a:endParaRPr lang="en-US" dirty="0"/>
          </a:p>
          <a:p>
            <a:r>
              <a:rPr lang="en-US" dirty="0"/>
              <a:t>Use of school district maintenance personnel to perform “maintenance” </a:t>
            </a:r>
            <a:r>
              <a:rPr lang="en-US" dirty="0" smtClean="0"/>
              <a:t>work without </a:t>
            </a:r>
            <a:r>
              <a:rPr lang="en-US" dirty="0"/>
              <a:t>restrictions as to cost.</a:t>
            </a:r>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273904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Exempt for Bid/Quote Rules</a:t>
            </a:r>
            <a:endParaRPr lang="en-US" dirty="0"/>
          </a:p>
        </p:txBody>
      </p:sp>
      <p:sp>
        <p:nvSpPr>
          <p:cNvPr id="3" name="Content Placeholder 2"/>
          <p:cNvSpPr>
            <a:spLocks noGrp="1"/>
          </p:cNvSpPr>
          <p:nvPr>
            <p:ph idx="1"/>
          </p:nvPr>
        </p:nvSpPr>
        <p:spPr/>
        <p:txBody>
          <a:bodyPr/>
          <a:lstStyle/>
          <a:p>
            <a:r>
              <a:rPr lang="en-US" sz="2600" dirty="0"/>
              <a:t>The following shall be exempt </a:t>
            </a:r>
            <a:r>
              <a:rPr lang="en-US" sz="2600" dirty="0" smtClean="0"/>
              <a:t>from bidding and quotations: maps, music</a:t>
            </a:r>
            <a:r>
              <a:rPr lang="en-US" sz="2600" dirty="0"/>
              <a:t>, globes, charts, educational films, filmstrips, </a:t>
            </a:r>
            <a:r>
              <a:rPr lang="en-US" sz="2600" dirty="0" smtClean="0"/>
              <a:t>prepared transparencies </a:t>
            </a:r>
            <a:r>
              <a:rPr lang="en-US" sz="2600" dirty="0"/>
              <a:t>and slides, pre-recorded magnetic tapes and </a:t>
            </a:r>
            <a:r>
              <a:rPr lang="en-US" sz="2600" dirty="0" smtClean="0"/>
              <a:t>disc recordings</a:t>
            </a:r>
            <a:r>
              <a:rPr lang="en-US" sz="2600" dirty="0"/>
              <a:t>, textbooks, games, toys, prepared kits, flannel </a:t>
            </a:r>
            <a:r>
              <a:rPr lang="en-US" sz="2600" dirty="0" smtClean="0"/>
              <a:t>board materials</a:t>
            </a:r>
            <a:r>
              <a:rPr lang="en-US" sz="2600" dirty="0"/>
              <a:t>, flash cards, models, </a:t>
            </a:r>
            <a:r>
              <a:rPr lang="en-US" sz="2600" dirty="0" err="1"/>
              <a:t>projectuals</a:t>
            </a:r>
            <a:r>
              <a:rPr lang="en-US" sz="2600" dirty="0"/>
              <a:t> and </a:t>
            </a:r>
            <a:r>
              <a:rPr lang="en-US" sz="2600" dirty="0" smtClean="0"/>
              <a:t>teacher demonstration </a:t>
            </a:r>
            <a:r>
              <a:rPr lang="en-US" sz="2600" dirty="0"/>
              <a:t>devices necessary for school use</a:t>
            </a:r>
            <a:r>
              <a:rPr lang="en-US" sz="2600" dirty="0" smtClean="0"/>
              <a:t>.</a:t>
            </a:r>
          </a:p>
          <a:p>
            <a:r>
              <a:rPr lang="en-US" sz="2600" dirty="0" smtClean="0"/>
              <a:t>Services are also exempt from the requirements</a:t>
            </a:r>
            <a:endParaRPr lang="en-US" sz="2600"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242697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Thresholds</a:t>
            </a:r>
            <a:endParaRPr lang="en-US" dirty="0"/>
          </a:p>
        </p:txBody>
      </p:sp>
      <p:sp>
        <p:nvSpPr>
          <p:cNvPr id="3" name="Content Placeholder 2"/>
          <p:cNvSpPr>
            <a:spLocks noGrp="1"/>
          </p:cNvSpPr>
          <p:nvPr>
            <p:ph idx="1"/>
          </p:nvPr>
        </p:nvSpPr>
        <p:spPr/>
        <p:txBody>
          <a:bodyPr/>
          <a:lstStyle/>
          <a:p>
            <a:r>
              <a:rPr lang="en-US" dirty="0" smtClean="0"/>
              <a:t>While you are not required to bid items below $19,400, it may be prudent to do so</a:t>
            </a:r>
          </a:p>
          <a:p>
            <a:r>
              <a:rPr lang="en-US" dirty="0" smtClean="0"/>
              <a:t>The same holds true for quote thresholds</a:t>
            </a:r>
          </a:p>
          <a:p>
            <a:r>
              <a:rPr lang="en-US" dirty="0" smtClean="0"/>
              <a:t>Goal is to get best price for your LEA</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3961866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Purchasing</a:t>
            </a:r>
            <a:endParaRPr lang="en-US" dirty="0"/>
          </a:p>
        </p:txBody>
      </p:sp>
      <p:sp>
        <p:nvSpPr>
          <p:cNvPr id="3" name="Content Placeholder 2"/>
          <p:cNvSpPr>
            <a:spLocks noGrp="1"/>
          </p:cNvSpPr>
          <p:nvPr>
            <p:ph idx="1"/>
          </p:nvPr>
        </p:nvSpPr>
        <p:spPr/>
        <p:txBody>
          <a:bodyPr/>
          <a:lstStyle/>
          <a:p>
            <a:r>
              <a:rPr lang="en-US" dirty="0" smtClean="0"/>
              <a:t>Cooperative purchasing is permitted in Pennsylvania</a:t>
            </a:r>
          </a:p>
          <a:p>
            <a:r>
              <a:rPr lang="en-US" dirty="0" smtClean="0"/>
              <a:t>Can “piggyback” on state contracts</a:t>
            </a:r>
          </a:p>
          <a:p>
            <a:r>
              <a:rPr lang="en-US" dirty="0" smtClean="0"/>
              <a:t>Can purchase through national bid contracts</a:t>
            </a:r>
          </a:p>
          <a:p>
            <a:r>
              <a:rPr lang="en-US" dirty="0" smtClean="0"/>
              <a:t>PEPPM, COSTARS, US Communities, among others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158775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715962"/>
          </a:xfrm>
        </p:spPr>
        <p:txBody>
          <a:bodyPr rtlCol="0">
            <a:normAutofit/>
          </a:bodyPr>
          <a:lstStyle/>
          <a:p>
            <a:pPr eaLnBrk="1" fontAlgn="auto" hangingPunct="1">
              <a:spcAft>
                <a:spcPts val="0"/>
              </a:spcAft>
              <a:defRPr/>
            </a:pPr>
            <a:r>
              <a:rPr lang="en-US" dirty="0" smtClean="0"/>
              <a:t>Increase your buying power with</a:t>
            </a:r>
            <a:endParaRPr lang="en-US" dirty="0"/>
          </a:p>
        </p:txBody>
      </p:sp>
      <p:sp>
        <p:nvSpPr>
          <p:cNvPr id="3" name="Content Placeholder 2"/>
          <p:cNvSpPr>
            <a:spLocks noGrp="1"/>
          </p:cNvSpPr>
          <p:nvPr>
            <p:ph idx="1"/>
          </p:nvPr>
        </p:nvSpPr>
        <p:spPr>
          <a:xfrm>
            <a:off x="1246188" y="3425827"/>
            <a:ext cx="7391400" cy="2498725"/>
          </a:xfrm>
        </p:spPr>
        <p:txBody>
          <a:bodyPr rtlCol="0">
            <a:normAutofit fontScale="92500" lnSpcReduction="20000"/>
          </a:bodyPr>
          <a:lstStyle/>
          <a:p>
            <a:pPr eaLnBrk="1" fontAlgn="auto" hangingPunct="1">
              <a:spcAft>
                <a:spcPts val="0"/>
              </a:spcAft>
              <a:defRPr/>
            </a:pPr>
            <a:r>
              <a:rPr lang="en-US" dirty="0" smtClean="0"/>
              <a:t>Savings from leading suppliers</a:t>
            </a:r>
          </a:p>
          <a:p>
            <a:pPr eaLnBrk="1" fontAlgn="auto" hangingPunct="1">
              <a:spcAft>
                <a:spcPts val="0"/>
              </a:spcAft>
              <a:defRPr/>
            </a:pPr>
            <a:r>
              <a:rPr lang="en-US" dirty="0" smtClean="0"/>
              <a:t>Office supplies &amp; furniture</a:t>
            </a:r>
          </a:p>
          <a:p>
            <a:pPr eaLnBrk="1" fontAlgn="auto" hangingPunct="1">
              <a:spcAft>
                <a:spcPts val="0"/>
              </a:spcAft>
              <a:defRPr/>
            </a:pPr>
            <a:r>
              <a:rPr lang="en-US" dirty="0" smtClean="0"/>
              <a:t>Fleet vehicle parts</a:t>
            </a:r>
          </a:p>
          <a:p>
            <a:pPr eaLnBrk="1" fontAlgn="auto" hangingPunct="1">
              <a:spcAft>
                <a:spcPts val="0"/>
              </a:spcAft>
              <a:defRPr/>
            </a:pPr>
            <a:r>
              <a:rPr lang="en-US" dirty="0" smtClean="0"/>
              <a:t>Food products and distribution services</a:t>
            </a:r>
          </a:p>
          <a:p>
            <a:pPr eaLnBrk="1" fontAlgn="auto" hangingPunct="1">
              <a:spcAft>
                <a:spcPts val="0"/>
              </a:spcAft>
              <a:defRPr/>
            </a:pPr>
            <a:r>
              <a:rPr lang="en-US" dirty="0" smtClean="0"/>
              <a:t>And more!</a:t>
            </a:r>
          </a:p>
          <a:p>
            <a:pPr eaLnBrk="1" fontAlgn="auto" hangingPunct="1">
              <a:spcAft>
                <a:spcPts val="0"/>
              </a:spcAft>
              <a:defRPr/>
            </a:pPr>
            <a:endParaRPr lang="en-US" dirty="0" smtClean="0"/>
          </a:p>
          <a:p>
            <a:pPr marL="0" indent="0" algn="ctr" eaLnBrk="1" fontAlgn="auto" hangingPunct="1">
              <a:spcAft>
                <a:spcPts val="0"/>
              </a:spcAft>
              <a:buNone/>
              <a:defRPr/>
            </a:pPr>
            <a:endParaRPr lang="en-US" dirty="0" smtClean="0"/>
          </a:p>
          <a:p>
            <a:pPr marL="0" indent="0" eaLnBrk="1" fontAlgn="auto" hangingPunct="1">
              <a:spcAft>
                <a:spcPts val="0"/>
              </a:spcAft>
              <a:buNone/>
              <a:defRPr/>
            </a:pPr>
            <a:endParaRPr lang="en-US" dirty="0"/>
          </a:p>
        </p:txBody>
      </p:sp>
      <p:sp>
        <p:nvSpPr>
          <p:cNvPr id="53252" name="TextBox 4"/>
          <p:cNvSpPr txBox="1">
            <a:spLocks noChangeArrowheads="1"/>
          </p:cNvSpPr>
          <p:nvPr/>
        </p:nvSpPr>
        <p:spPr bwMode="auto">
          <a:xfrm>
            <a:off x="1976438" y="57150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800" dirty="0">
                <a:solidFill>
                  <a:prstClr val="black"/>
                </a:solidFill>
              </a:rPr>
              <a:t>For more information, visit </a:t>
            </a:r>
            <a:r>
              <a:rPr lang="en-US" sz="1800" dirty="0">
                <a:solidFill>
                  <a:prstClr val="black"/>
                </a:solidFill>
                <a:hlinkClick r:id="rId2"/>
              </a:rPr>
              <a:t>www.pasbo.org/uscommunities</a:t>
            </a:r>
            <a:r>
              <a:rPr lang="en-US" sz="1800" dirty="0">
                <a:solidFill>
                  <a:prstClr val="black"/>
                </a:solidFill>
              </a:rPr>
              <a:t> </a:t>
            </a:r>
          </a:p>
        </p:txBody>
      </p:sp>
      <p:pic>
        <p:nvPicPr>
          <p:cNvPr id="532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6890" y="849313"/>
            <a:ext cx="39846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379552"/>
      </p:ext>
    </p:extLst>
  </p:cSld>
  <p:clrMapOvr>
    <a:masterClrMapping/>
  </p:clrMapOvr>
  <p:transition spd="slow" advClick="0" advTm="1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953"/>
            <a:ext cx="7886700" cy="1095085"/>
          </a:xfrm>
        </p:spPr>
        <p:txBody>
          <a:bodyPr rtlCol="0">
            <a:normAutofit/>
          </a:bodyPr>
          <a:lstStyle/>
          <a:p>
            <a:pPr eaLnBrk="1" fontAlgn="auto" hangingPunct="1">
              <a:spcAft>
                <a:spcPts val="0"/>
              </a:spcAft>
              <a:defRPr/>
            </a:pPr>
            <a:r>
              <a:rPr lang="en-US" sz="4000" i="1" dirty="0">
                <a:effectLst>
                  <a:outerShdw blurRad="38100" dist="38100" dir="2700000" algn="tl">
                    <a:srgbClr val="000000">
                      <a:alpha val="43137"/>
                    </a:srgbClr>
                  </a:outerShdw>
                </a:effectLst>
              </a:rPr>
              <a:t>Today’s Agenda </a:t>
            </a:r>
          </a:p>
        </p:txBody>
      </p:sp>
      <p:sp>
        <p:nvSpPr>
          <p:cNvPr id="3" name="Content Placeholder 2"/>
          <p:cNvSpPr>
            <a:spLocks noGrp="1"/>
          </p:cNvSpPr>
          <p:nvPr>
            <p:ph idx="1"/>
          </p:nvPr>
        </p:nvSpPr>
        <p:spPr>
          <a:xfrm>
            <a:off x="1600202" y="1330036"/>
            <a:ext cx="7419109" cy="4572000"/>
          </a:xfrm>
        </p:spPr>
        <p:txBody>
          <a:bodyPr rtlCol="0">
            <a:normAutofit fontScale="55000" lnSpcReduction="20000"/>
          </a:bodyPr>
          <a:lstStyle/>
          <a:p>
            <a:pPr marL="1143000" indent="-1143000">
              <a:buFont typeface="+mj-lt"/>
              <a:buAutoNum type="romanUcPeriod"/>
              <a:defRPr/>
            </a:pPr>
            <a:r>
              <a:rPr lang="en-US" sz="5900" dirty="0"/>
              <a:t>What's Due</a:t>
            </a:r>
          </a:p>
          <a:p>
            <a:pPr marL="457200" lvl="1" indent="0">
              <a:buNone/>
              <a:defRPr/>
            </a:pPr>
            <a:r>
              <a:rPr lang="en-US" sz="4200" dirty="0"/>
              <a:t>Calendar of State and Federal Reports</a:t>
            </a:r>
          </a:p>
          <a:p>
            <a:pPr marL="457200" lvl="1" indent="0">
              <a:buNone/>
              <a:defRPr/>
            </a:pPr>
            <a:endParaRPr lang="en-US" sz="3800" dirty="0"/>
          </a:p>
          <a:p>
            <a:pPr marL="1143000" indent="-1143000">
              <a:buFont typeface="+mj-lt"/>
              <a:buAutoNum type="romanUcPeriod"/>
              <a:defRPr/>
            </a:pPr>
            <a:r>
              <a:rPr lang="en-US" sz="5900" dirty="0" smtClean="0"/>
              <a:t>Purchasing Rules</a:t>
            </a:r>
            <a:endParaRPr lang="en-US" sz="5900" dirty="0"/>
          </a:p>
          <a:p>
            <a:pPr marL="457200" lvl="1" indent="0">
              <a:buNone/>
              <a:defRPr/>
            </a:pPr>
            <a:endParaRPr lang="en-US" sz="3800" dirty="0"/>
          </a:p>
          <a:p>
            <a:pPr marL="457200" lvl="1" indent="0">
              <a:buNone/>
              <a:defRPr/>
            </a:pPr>
            <a:endParaRPr lang="en-US" sz="3800" dirty="0"/>
          </a:p>
          <a:p>
            <a:pPr marL="1143000" indent="-1143000">
              <a:buFont typeface="+mj-lt"/>
              <a:buAutoNum type="romanUcPeriod"/>
              <a:defRPr/>
            </a:pPr>
            <a:r>
              <a:rPr lang="en-US" sz="5900" dirty="0"/>
              <a:t>PASBO Tools You Can Use</a:t>
            </a:r>
          </a:p>
          <a:p>
            <a:pPr marL="457200" lvl="1" indent="0">
              <a:buNone/>
              <a:defRPr/>
            </a:pPr>
            <a:r>
              <a:rPr lang="en-US" sz="3800" dirty="0"/>
              <a:t>Resources to Help You </a:t>
            </a:r>
          </a:p>
          <a:p>
            <a:pPr marL="400050" lvl="1" indent="0">
              <a:buNone/>
              <a:defRPr/>
            </a:pPr>
            <a:endParaRPr lang="en-US" sz="3800" dirty="0"/>
          </a:p>
          <a:p>
            <a:pPr marL="1143000" indent="-1143000">
              <a:buFont typeface="+mj-lt"/>
              <a:buAutoNum type="romanUcPeriod"/>
              <a:defRPr/>
            </a:pPr>
            <a:r>
              <a:rPr lang="en-US" sz="5900" dirty="0"/>
              <a:t>Your Questions Answered</a:t>
            </a:r>
          </a:p>
          <a:p>
            <a:pPr marL="457200" lvl="1" indent="0">
              <a:buNone/>
              <a:defRPr/>
            </a:pPr>
            <a:r>
              <a:rPr lang="en-US" sz="3800" dirty="0"/>
              <a:t>An Open Forum for Your Questions About Topics Covered and Uncovered!</a:t>
            </a:r>
          </a:p>
          <a:p>
            <a:pPr eaLnBrk="1" fontAlgn="auto" hangingPunct="1">
              <a:spcAft>
                <a:spcPts val="0"/>
              </a:spcAft>
              <a:defRPr/>
            </a:pPr>
            <a:endParaRPr 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4830C01-439B-48CB-B1DB-C54ED066E216}" type="slidenum">
              <a:rPr lang="en-US" sz="1200">
                <a:solidFill>
                  <a:prstClr val="white"/>
                </a:solidFill>
              </a:rPr>
              <a:pPr fontAlgn="base">
                <a:spcBef>
                  <a:spcPct val="0"/>
                </a:spcBef>
                <a:spcAft>
                  <a:spcPct val="0"/>
                </a:spcAft>
                <a:buFontTx/>
                <a:buNone/>
              </a:pPr>
              <a:t>3</a:t>
            </a:fld>
            <a:endParaRPr lang="en-US" sz="1200" dirty="0">
              <a:solidFill>
                <a:prstClr val="white"/>
              </a:solidFill>
            </a:endParaRPr>
          </a:p>
        </p:txBody>
      </p:sp>
    </p:spTree>
    <p:extLst>
      <p:ext uri="{BB962C8B-B14F-4D97-AF65-F5344CB8AC3E}">
        <p14:creationId xmlns:p14="http://schemas.microsoft.com/office/powerpoint/2010/main" val="282903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t>
            </a:r>
            <a:endParaRPr lang="en-US" dirty="0"/>
          </a:p>
        </p:txBody>
      </p:sp>
      <p:sp>
        <p:nvSpPr>
          <p:cNvPr id="3" name="Content Placeholder 2"/>
          <p:cNvSpPr>
            <a:spLocks noGrp="1"/>
          </p:cNvSpPr>
          <p:nvPr>
            <p:ph idx="1"/>
          </p:nvPr>
        </p:nvSpPr>
        <p:spPr/>
        <p:txBody>
          <a:bodyPr/>
          <a:lstStyle/>
          <a:p>
            <a:r>
              <a:rPr lang="en-US" dirty="0" smtClean="0"/>
              <a:t>Many rules related to purchasing</a:t>
            </a:r>
          </a:p>
          <a:p>
            <a:r>
              <a:rPr lang="en-US" dirty="0" smtClean="0"/>
              <a:t>Conflict of interests and ethical violations taken vary seriously</a:t>
            </a:r>
          </a:p>
          <a:p>
            <a:r>
              <a:rPr lang="en-US" dirty="0" smtClean="0"/>
              <a:t>Best to err on the side of caution</a:t>
            </a:r>
          </a:p>
          <a:p>
            <a:r>
              <a:rPr lang="en-US" dirty="0" smtClean="0"/>
              <a:t>Always remember the ultimate goal is to get the best price</a:t>
            </a:r>
          </a:p>
          <a:p>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87916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31</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2010328" y="1814291"/>
            <a:ext cx="6001594" cy="2810873"/>
          </a:xfrm>
          <a:prstGeom prst="rect">
            <a:avLst/>
          </a:prstGeom>
        </p:spPr>
      </p:pic>
      <p:sp>
        <p:nvSpPr>
          <p:cNvPr id="6" name="Rectangle 5"/>
          <p:cNvSpPr/>
          <p:nvPr/>
        </p:nvSpPr>
        <p:spPr>
          <a:xfrm>
            <a:off x="2134672" y="890959"/>
            <a:ext cx="5877250" cy="923330"/>
          </a:xfrm>
          <a:prstGeom prst="rect">
            <a:avLst/>
          </a:prstGeom>
          <a:noFill/>
        </p:spPr>
        <p:txBody>
          <a:bodyPr wrap="none" lIns="91440" tIns="45720" rIns="91440" bIns="45720">
            <a:spAutoFit/>
          </a:bodyPr>
          <a:lstStyle/>
          <a:p>
            <a:pPr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Mark Your Calendar</a:t>
            </a:r>
          </a:p>
        </p:txBody>
      </p:sp>
    </p:spTree>
    <p:extLst>
      <p:ext uri="{BB962C8B-B14F-4D97-AF65-F5344CB8AC3E}">
        <p14:creationId xmlns:p14="http://schemas.microsoft.com/office/powerpoint/2010/main" val="90251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C5250F-F06C-48FA-8573-907B51CE684F}" type="slidenum">
              <a:rPr lang="en-US" smtClean="0">
                <a:solidFill>
                  <a:prstClr val="white"/>
                </a:solidFill>
              </a:rPr>
              <a:pPr/>
              <a:t>32</a:t>
            </a:fld>
            <a:endParaRPr lang="en-US" dirty="0">
              <a:solidFill>
                <a:prstClr val="white"/>
              </a:solidFill>
            </a:endParaRPr>
          </a:p>
        </p:txBody>
      </p:sp>
      <p:pic>
        <p:nvPicPr>
          <p:cNvPr id="4" name="Picture 3"/>
          <p:cNvPicPr>
            <a:picLocks noChangeAspect="1"/>
          </p:cNvPicPr>
          <p:nvPr/>
        </p:nvPicPr>
        <p:blipFill>
          <a:blip r:embed="rId2"/>
          <a:stretch>
            <a:fillRect/>
          </a:stretch>
        </p:blipFill>
        <p:spPr>
          <a:xfrm>
            <a:off x="1649118" y="900100"/>
            <a:ext cx="7276675" cy="10637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12" y="2124074"/>
            <a:ext cx="6183024" cy="3133725"/>
          </a:xfrm>
          <a:prstGeom prst="rect">
            <a:avLst/>
          </a:prstGeom>
        </p:spPr>
      </p:pic>
    </p:spTree>
    <p:extLst>
      <p:ext uri="{BB962C8B-B14F-4D97-AF65-F5344CB8AC3E}">
        <p14:creationId xmlns:p14="http://schemas.microsoft.com/office/powerpoint/2010/main" val="727878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1654175" y="533400"/>
            <a:ext cx="6553200" cy="795338"/>
          </a:xfrm>
        </p:spPr>
        <p:txBody>
          <a:bodyPr>
            <a:normAutofit/>
          </a:bodyPr>
          <a:lstStyle/>
          <a:p>
            <a:pPr eaLnBrk="1" hangingPunct="1"/>
            <a:r>
              <a:rPr lang="en-US" dirty="0" smtClean="0">
                <a:solidFill>
                  <a:schemeClr val="tx2"/>
                </a:solidFill>
              </a:rPr>
              <a:t>There’s a doc for that…</a:t>
            </a:r>
            <a:endParaRPr lang="en-US" dirty="0" smtClean="0"/>
          </a:p>
        </p:txBody>
      </p:sp>
      <p:sp>
        <p:nvSpPr>
          <p:cNvPr id="3" name="Subtitle 2"/>
          <p:cNvSpPr>
            <a:spLocks noGrp="1"/>
          </p:cNvSpPr>
          <p:nvPr>
            <p:ph type="subTitle" idx="1"/>
          </p:nvPr>
        </p:nvSpPr>
        <p:spPr>
          <a:xfrm>
            <a:off x="1460500" y="5465763"/>
            <a:ext cx="6942138" cy="533400"/>
          </a:xfrm>
        </p:spPr>
        <p:txBody>
          <a:bodyPr rtlCol="0">
            <a:normAutofit/>
          </a:bodyPr>
          <a:lstStyle/>
          <a:p>
            <a:pPr eaLnBrk="1" fontAlgn="auto" hangingPunct="1">
              <a:spcAft>
                <a:spcPts val="0"/>
              </a:spcAft>
              <a:defRPr/>
            </a:pPr>
            <a:r>
              <a:rPr lang="en-US" sz="2800" i="1" dirty="0"/>
              <a:t>Delivering Best Practices and Good Ideas</a:t>
            </a:r>
          </a:p>
        </p:txBody>
      </p:sp>
      <p:sp>
        <p:nvSpPr>
          <p:cNvPr id="4" name="Subtitle 2"/>
          <p:cNvSpPr txBox="1">
            <a:spLocks/>
          </p:cNvSpPr>
          <p:nvPr/>
        </p:nvSpPr>
        <p:spPr>
          <a:xfrm>
            <a:off x="930275" y="4876802"/>
            <a:ext cx="8001000" cy="5318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800" u="sng" dirty="0">
                <a:solidFill>
                  <a:srgbClr val="1F497D">
                    <a:lumMod val="60000"/>
                    <a:lumOff val="40000"/>
                  </a:srgbClr>
                </a:solidFill>
              </a:rPr>
              <a:t>www.pasboerc.org</a:t>
            </a:r>
          </a:p>
        </p:txBody>
      </p:sp>
      <p:pic>
        <p:nvPicPr>
          <p:cNvPr id="419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2915" y="2057400"/>
            <a:ext cx="3895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itle 1"/>
          <p:cNvSpPr txBox="1">
            <a:spLocks/>
          </p:cNvSpPr>
          <p:nvPr/>
        </p:nvSpPr>
        <p:spPr bwMode="auto">
          <a:xfrm>
            <a:off x="1349375" y="1343025"/>
            <a:ext cx="716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2800" dirty="0">
                <a:solidFill>
                  <a:prstClr val="black"/>
                </a:solidFill>
              </a:rPr>
              <a:t>at the </a:t>
            </a:r>
            <a:r>
              <a:rPr lang="en-US" sz="4000" b="1" dirty="0">
                <a:solidFill>
                  <a:srgbClr val="1F497D"/>
                </a:solidFill>
              </a:rPr>
              <a:t>E</a:t>
            </a:r>
            <a:r>
              <a:rPr lang="en-US" sz="2800" dirty="0">
                <a:solidFill>
                  <a:prstClr val="black"/>
                </a:solidFill>
              </a:rPr>
              <a:t>lectronic </a:t>
            </a:r>
            <a:r>
              <a:rPr lang="en-US" sz="4000" b="1" dirty="0">
                <a:solidFill>
                  <a:srgbClr val="1F497D"/>
                </a:solidFill>
              </a:rPr>
              <a:t>R</a:t>
            </a:r>
            <a:r>
              <a:rPr lang="en-US" sz="2800" dirty="0">
                <a:solidFill>
                  <a:prstClr val="black"/>
                </a:solidFill>
              </a:rPr>
              <a:t>esource </a:t>
            </a:r>
            <a:r>
              <a:rPr lang="en-US" sz="4000" b="1" dirty="0">
                <a:solidFill>
                  <a:srgbClr val="1F497D"/>
                </a:solidFill>
              </a:rPr>
              <a:t>C</a:t>
            </a:r>
            <a:r>
              <a:rPr lang="en-US" sz="2800" dirty="0">
                <a:solidFill>
                  <a:prstClr val="black"/>
                </a:solidFill>
              </a:rPr>
              <a:t>enter</a:t>
            </a:r>
          </a:p>
        </p:txBody>
      </p:sp>
      <p:sp>
        <p:nvSpPr>
          <p:cNvPr id="41991" name="Title 1"/>
          <p:cNvSpPr txBox="1">
            <a:spLocks/>
          </p:cNvSpPr>
          <p:nvPr/>
        </p:nvSpPr>
        <p:spPr bwMode="auto">
          <a:xfrm>
            <a:off x="1341438" y="5334000"/>
            <a:ext cx="716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sz="2800" dirty="0">
              <a:solidFill>
                <a:prstClr val="black"/>
              </a:solidFill>
            </a:endParaRPr>
          </a:p>
        </p:txBody>
      </p:sp>
    </p:spTree>
    <p:extLst>
      <p:ext uri="{BB962C8B-B14F-4D97-AF65-F5344CB8AC3E}">
        <p14:creationId xmlns:p14="http://schemas.microsoft.com/office/powerpoint/2010/main" val="1417610954"/>
      </p:ext>
    </p:extLst>
  </p:cSld>
  <p:clrMapOvr>
    <a:masterClrMapping/>
  </p:clrMapOvr>
  <p:transition spd="slow" advClick="0"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8115" y="3856040"/>
            <a:ext cx="3405187" cy="1927225"/>
          </a:xfrm>
        </p:spPr>
      </p:pic>
      <p:pic>
        <p:nvPicPr>
          <p:cNvPr id="481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2" y="3124202"/>
            <a:ext cx="31353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2" y="2438402"/>
            <a:ext cx="3724275" cy="944563"/>
          </a:xfrm>
        </p:spPr>
        <p:txBody>
          <a:bodyPr rtlCol="0">
            <a:normAutofit/>
          </a:bodyPr>
          <a:lstStyle/>
          <a:p>
            <a:pPr eaLnBrk="1" fontAlgn="auto" hangingPunct="1">
              <a:spcAft>
                <a:spcPts val="0"/>
              </a:spcAft>
              <a:defRPr/>
            </a:pPr>
            <a:r>
              <a:rPr lang="en-US" dirty="0" smtClean="0"/>
              <a:t>Follow PASBO</a:t>
            </a:r>
            <a:endParaRPr lang="en-US" dirty="0"/>
          </a:p>
        </p:txBody>
      </p:sp>
      <p:sp>
        <p:nvSpPr>
          <p:cNvPr id="48133" name="Title 1"/>
          <p:cNvSpPr txBox="1">
            <a:spLocks/>
          </p:cNvSpPr>
          <p:nvPr/>
        </p:nvSpPr>
        <p:spPr bwMode="auto">
          <a:xfrm>
            <a:off x="5437188" y="2286000"/>
            <a:ext cx="346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solidFill>
                  <a:prstClr val="black"/>
                </a:solidFill>
              </a:rPr>
              <a:t>Like PASBO</a:t>
            </a:r>
          </a:p>
        </p:txBody>
      </p:sp>
      <p:pic>
        <p:nvPicPr>
          <p:cNvPr id="48134"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3438" y="4887915"/>
            <a:ext cx="25082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2" y="3124200"/>
            <a:ext cx="122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676400" y="776288"/>
            <a:ext cx="6745288" cy="944562"/>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1F497D"/>
                </a:solidFill>
              </a:rPr>
              <a:t>Add PASBO to your social networks</a:t>
            </a:r>
          </a:p>
        </p:txBody>
      </p:sp>
    </p:spTree>
    <p:extLst>
      <p:ext uri="{BB962C8B-B14F-4D97-AF65-F5344CB8AC3E}">
        <p14:creationId xmlns:p14="http://schemas.microsoft.com/office/powerpoint/2010/main" val="1428603039"/>
      </p:ext>
    </p:extLst>
  </p:cSld>
  <p:clrMapOvr>
    <a:masterClrMapping/>
  </p:clrMapOvr>
  <p:transition spd="slow" advClick="0" advTm="1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35</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752600" y="800098"/>
            <a:ext cx="7170704" cy="3958938"/>
          </a:xfrm>
          <a:prstGeom prst="rect">
            <a:avLst/>
          </a:prstGeom>
        </p:spPr>
      </p:pic>
    </p:spTree>
    <p:extLst>
      <p:ext uri="{BB962C8B-B14F-4D97-AF65-F5344CB8AC3E}">
        <p14:creationId xmlns:p14="http://schemas.microsoft.com/office/powerpoint/2010/main" val="298047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9038" y="3575050"/>
            <a:ext cx="3073400" cy="1752600"/>
          </a:xfrm>
        </p:spPr>
        <p:txBody>
          <a:bodyPr rtlCol="0">
            <a:normAutofit/>
          </a:bodyPr>
          <a:lstStyle/>
          <a:p>
            <a:pPr algn="l" eaLnBrk="1" fontAlgn="auto" hangingPunct="1">
              <a:spcAft>
                <a:spcPts val="0"/>
              </a:spcAft>
              <a:defRPr/>
            </a:pPr>
            <a:r>
              <a:rPr lang="en-US" sz="2400" dirty="0"/>
              <a:t>Easily manage your cards </a:t>
            </a:r>
            <a:r>
              <a:rPr lang="en-US" sz="2400" b="1" dirty="0"/>
              <a:t>and</a:t>
            </a:r>
            <a:r>
              <a:rPr lang="en-US" sz="2400" dirty="0"/>
              <a:t> earn rebates for your LEA with every purchase</a:t>
            </a:r>
          </a:p>
        </p:txBody>
      </p:sp>
      <p:sp>
        <p:nvSpPr>
          <p:cNvPr id="46083" name="Title 1"/>
          <p:cNvSpPr txBox="1">
            <a:spLocks/>
          </p:cNvSpPr>
          <p:nvPr/>
        </p:nvSpPr>
        <p:spPr bwMode="auto">
          <a:xfrm>
            <a:off x="1524000" y="3048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solidFill>
                  <a:srgbClr val="1F497D"/>
                </a:solidFill>
              </a:rPr>
              <a:t>Streamline your procurement payment process—and earn a rebate! It’s a return on expenditure!</a:t>
            </a:r>
          </a:p>
        </p:txBody>
      </p:sp>
      <p:sp>
        <p:nvSpPr>
          <p:cNvPr id="6" name="Subtitle 2"/>
          <p:cNvSpPr txBox="1">
            <a:spLocks/>
          </p:cNvSpPr>
          <p:nvPr/>
        </p:nvSpPr>
        <p:spPr>
          <a:xfrm>
            <a:off x="1219200" y="5280027"/>
            <a:ext cx="8001000" cy="5318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800" dirty="0">
                <a:solidFill>
                  <a:prstClr val="black"/>
                </a:solidFill>
              </a:rPr>
              <a:t>For more info visit </a:t>
            </a:r>
            <a:r>
              <a:rPr lang="en-US" sz="2800" u="sng" dirty="0">
                <a:solidFill>
                  <a:srgbClr val="1F497D">
                    <a:lumMod val="60000"/>
                    <a:lumOff val="40000"/>
                  </a:srgbClr>
                </a:solidFill>
              </a:rPr>
              <a:t>www.easyprocure.org</a:t>
            </a:r>
          </a:p>
        </p:txBody>
      </p:sp>
      <p:pic>
        <p:nvPicPr>
          <p:cNvPr id="46085" name="Picture 9" descr="easyprocure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2"/>
            <a:ext cx="30432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noGrp="1"/>
          </p:cNvGraphicFramePr>
          <p:nvPr/>
        </p:nvGraphicFramePr>
        <p:xfrm>
          <a:off x="4419600" y="2169416"/>
          <a:ext cx="4572000" cy="2859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3418583"/>
      </p:ext>
    </p:extLst>
  </p:cSld>
  <p:clrMapOvr>
    <a:masterClrMapping/>
  </p:clrMapOvr>
  <p:transition spd="slow" advClick="0" advTm="1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Have surplus equipment?</a:t>
            </a:r>
            <a:endParaRPr lang="en-US" dirty="0"/>
          </a:p>
        </p:txBody>
      </p:sp>
      <p:sp>
        <p:nvSpPr>
          <p:cNvPr id="3" name="Content Placeholder 2"/>
          <p:cNvSpPr>
            <a:spLocks noGrp="1"/>
          </p:cNvSpPr>
          <p:nvPr>
            <p:ph idx="1"/>
          </p:nvPr>
        </p:nvSpPr>
        <p:spPr>
          <a:xfrm>
            <a:off x="1281113" y="2789238"/>
            <a:ext cx="7391400" cy="3078162"/>
          </a:xfrm>
        </p:spPr>
        <p:txBody>
          <a:bodyPr rtlCol="0">
            <a:normAutofit/>
          </a:bodyPr>
          <a:lstStyle/>
          <a:p>
            <a:pPr eaLnBrk="1" fontAlgn="auto" hangingPunct="1">
              <a:spcAft>
                <a:spcPts val="0"/>
              </a:spcAft>
              <a:defRPr/>
            </a:pPr>
            <a:r>
              <a:rPr lang="en-US" dirty="0" smtClean="0"/>
              <a:t>Reach a wider audience</a:t>
            </a:r>
          </a:p>
          <a:p>
            <a:pPr eaLnBrk="1" fontAlgn="auto" hangingPunct="1">
              <a:spcAft>
                <a:spcPts val="0"/>
              </a:spcAft>
              <a:defRPr/>
            </a:pPr>
            <a:r>
              <a:rPr lang="en-US" dirty="0" smtClean="0"/>
              <a:t>No Fees for sellers</a:t>
            </a:r>
          </a:p>
          <a:p>
            <a:pPr eaLnBrk="1" fontAlgn="auto" hangingPunct="1">
              <a:spcAft>
                <a:spcPts val="0"/>
              </a:spcAft>
              <a:defRPr/>
            </a:pPr>
            <a:r>
              <a:rPr lang="en-US" dirty="0" smtClean="0"/>
              <a:t>Greater ROI for your surplus Items</a:t>
            </a:r>
          </a:p>
          <a:p>
            <a:pPr eaLnBrk="1" fontAlgn="auto" hangingPunct="1">
              <a:spcAft>
                <a:spcPts val="0"/>
              </a:spcAft>
              <a:defRPr/>
            </a:pPr>
            <a:r>
              <a:rPr lang="en-US" dirty="0" smtClean="0"/>
              <a:t>Easy to use and free training is provided</a:t>
            </a:r>
          </a:p>
          <a:p>
            <a:pPr marL="0" indent="0" algn="ctr" eaLnBrk="1" fontAlgn="auto" hangingPunct="1">
              <a:spcAft>
                <a:spcPts val="0"/>
              </a:spcAft>
              <a:buNone/>
              <a:defRPr/>
            </a:pPr>
            <a:endParaRPr lang="en-US" dirty="0" smtClean="0"/>
          </a:p>
          <a:p>
            <a:pPr marL="0" indent="0" eaLnBrk="1" fontAlgn="auto" hangingPunct="1">
              <a:spcAft>
                <a:spcPts val="0"/>
              </a:spcAft>
              <a:buNone/>
              <a:defRPr/>
            </a:pPr>
            <a:endParaRPr lang="en-US" dirty="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l="5418" t="-1517" r="56744" b="53641"/>
          <a:stretch>
            <a:fillRect/>
          </a:stretch>
        </p:blipFill>
        <p:spPr bwMode="auto">
          <a:xfrm>
            <a:off x="4114802" y="1592265"/>
            <a:ext cx="38401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9" name="TextBox 4"/>
          <p:cNvSpPr txBox="1">
            <a:spLocks noChangeArrowheads="1"/>
          </p:cNvSpPr>
          <p:nvPr/>
        </p:nvSpPr>
        <p:spPr bwMode="auto">
          <a:xfrm>
            <a:off x="1722438" y="540385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800" dirty="0">
                <a:solidFill>
                  <a:prstClr val="black"/>
                </a:solidFill>
              </a:rPr>
              <a:t>For more information, visit </a:t>
            </a:r>
            <a:r>
              <a:rPr lang="en-US" sz="1800" dirty="0">
                <a:solidFill>
                  <a:prstClr val="black"/>
                </a:solidFill>
                <a:hlinkClick r:id="rId3"/>
              </a:rPr>
              <a:t>www.pasbo.org/PublicSurplus</a:t>
            </a:r>
            <a:r>
              <a:rPr lang="en-US" sz="1800" dirty="0">
                <a:solidFill>
                  <a:prstClr val="black"/>
                </a:solidFill>
              </a:rPr>
              <a:t> </a:t>
            </a:r>
          </a:p>
        </p:txBody>
      </p:sp>
      <p:sp>
        <p:nvSpPr>
          <p:cNvPr id="52230" name="Rectangle 6"/>
          <p:cNvSpPr>
            <a:spLocks noChangeArrowheads="1"/>
          </p:cNvSpPr>
          <p:nvPr/>
        </p:nvSpPr>
        <p:spPr bwMode="auto">
          <a:xfrm>
            <a:off x="1836740" y="1635127"/>
            <a:ext cx="213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00" dirty="0">
                <a:solidFill>
                  <a:srgbClr val="000000"/>
                </a:solidFill>
              </a:rPr>
              <a:t>Sell it with</a:t>
            </a:r>
            <a:endParaRPr lang="en-US" sz="1800" dirty="0">
              <a:solidFill>
                <a:prstClr val="black"/>
              </a:solidFill>
            </a:endParaRPr>
          </a:p>
        </p:txBody>
      </p:sp>
    </p:spTree>
    <p:extLst>
      <p:ext uri="{BB962C8B-B14F-4D97-AF65-F5344CB8AC3E}">
        <p14:creationId xmlns:p14="http://schemas.microsoft.com/office/powerpoint/2010/main" val="1071819799"/>
      </p:ext>
    </p:extLst>
  </p:cSld>
  <p:clrMapOvr>
    <a:masterClrMapping/>
  </p:clrMapOvr>
  <p:transition spd="slow" advClick="0" advTm="15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274638"/>
            <a:ext cx="7086600" cy="1143000"/>
          </a:xfrm>
        </p:spPr>
        <p:txBody>
          <a:bodyPr rtlCol="0">
            <a:normAutofit/>
          </a:bodyPr>
          <a:lstStyle/>
          <a:p>
            <a:pPr eaLnBrk="1" fontAlgn="auto" hangingPunct="1">
              <a:spcAft>
                <a:spcPts val="0"/>
              </a:spcAft>
              <a:defRPr/>
            </a:pPr>
            <a:r>
              <a:rPr lang="en-US" dirty="0" smtClean="0"/>
              <a:t>Time for Questions!</a:t>
            </a:r>
            <a:endParaRPr lang="en-US" dirty="0"/>
          </a:p>
        </p:txBody>
      </p:sp>
      <p:sp>
        <p:nvSpPr>
          <p:cNvPr id="33796" name="Rectangle 3"/>
          <p:cNvSpPr>
            <a:spLocks noGrp="1" noChangeArrowheads="1"/>
          </p:cNvSpPr>
          <p:nvPr>
            <p:ph type="body" sz="half" idx="1"/>
          </p:nvPr>
        </p:nvSpPr>
        <p:spPr>
          <a:xfrm>
            <a:off x="3886200" y="1752600"/>
            <a:ext cx="4876800" cy="3505200"/>
          </a:xfrm>
        </p:spPr>
        <p:txBody>
          <a:bodyPr rtlCol="0">
            <a:normAutofit/>
          </a:bodyPr>
          <a:lstStyle/>
          <a:p>
            <a:pPr marL="0" indent="1588" eaLnBrk="1" fontAlgn="auto" hangingPunct="1">
              <a:spcAft>
                <a:spcPts val="0"/>
              </a:spcAft>
              <a:buNone/>
              <a:defRPr/>
            </a:pPr>
            <a:r>
              <a:rPr lang="en-US" sz="2800" dirty="0"/>
              <a:t>Send text questions using the “Chat” function at the left side of your screen. </a:t>
            </a:r>
          </a:p>
          <a:p>
            <a:pPr marL="0" indent="1588" eaLnBrk="1" fontAlgn="auto" hangingPunct="1">
              <a:spcAft>
                <a:spcPts val="0"/>
              </a:spcAft>
              <a:buNone/>
              <a:defRPr/>
            </a:pPr>
            <a:endParaRPr lang="en-US" sz="2800" dirty="0"/>
          </a:p>
          <a:p>
            <a:pPr marL="0" indent="1588" eaLnBrk="1" fontAlgn="auto" hangingPunct="1">
              <a:spcAft>
                <a:spcPts val="0"/>
              </a:spcAft>
              <a:buNone/>
              <a:defRPr/>
            </a:pPr>
            <a:r>
              <a:rPr lang="en-US" sz="2800" dirty="0"/>
              <a:t>Type message in box and click “Enter” to send.</a:t>
            </a:r>
          </a:p>
          <a:p>
            <a:pPr eaLnBrk="1" fontAlgn="auto" hangingPunct="1">
              <a:spcAft>
                <a:spcPts val="0"/>
              </a:spcAft>
              <a:buNone/>
              <a:defRPr/>
            </a:pPr>
            <a:endParaRPr lang="en-US" sz="1400" dirty="0"/>
          </a:p>
          <a:p>
            <a:pPr eaLnBrk="1" fontAlgn="auto" hangingPunct="1">
              <a:spcBef>
                <a:spcPct val="0"/>
              </a:spcBef>
              <a:spcAft>
                <a:spcPts val="0"/>
              </a:spcAft>
              <a:buNone/>
              <a:defRPr/>
            </a:pPr>
            <a:endParaRPr lang="en-US" sz="2800" dirty="0"/>
          </a:p>
        </p:txBody>
      </p:sp>
      <p:pic>
        <p:nvPicPr>
          <p:cNvPr id="54276" name="Picture 2" descr="C:\Users\jhoover\AppData\Local\Microsoft\Windows\Temporary Internet Files\Content.IE5\9OVTPYHE\MC9004315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7937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914400" y="4038602"/>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2400" dirty="0">
                <a:solidFill>
                  <a:prstClr val="black"/>
                </a:solidFill>
              </a:rPr>
              <a:t>CPE and CEU Credits are not available for this forum.</a:t>
            </a:r>
          </a:p>
          <a:p>
            <a:pPr algn="ctr">
              <a:spcBef>
                <a:spcPct val="0"/>
              </a:spcBef>
              <a:buFontTx/>
              <a:buNone/>
            </a:pPr>
            <a:r>
              <a:rPr lang="en-US" sz="2400" dirty="0">
                <a:solidFill>
                  <a:prstClr val="black"/>
                </a:solidFill>
              </a:rPr>
              <a:t>Next FYI is December 12 at 9 am.</a:t>
            </a:r>
          </a:p>
          <a:p>
            <a:pPr algn="ctr">
              <a:spcBef>
                <a:spcPct val="0"/>
              </a:spcBef>
              <a:buFontTx/>
              <a:buNone/>
            </a:pPr>
            <a:r>
              <a:rPr lang="en-US" sz="2400" dirty="0">
                <a:solidFill>
                  <a:prstClr val="black"/>
                </a:solidFill>
              </a:rPr>
              <a:t>Visit pasbo.org/FYI</a:t>
            </a:r>
          </a:p>
        </p:txBody>
      </p:sp>
      <p:sp>
        <p:nvSpPr>
          <p:cNvPr id="7" name="Title 1"/>
          <p:cNvSpPr txBox="1">
            <a:spLocks/>
          </p:cNvSpPr>
          <p:nvPr/>
        </p:nvSpPr>
        <p:spPr>
          <a:xfrm>
            <a:off x="1371600" y="1524000"/>
            <a:ext cx="7391400" cy="2076450"/>
          </a:xfrm>
          <a:prstGeom prst="rect">
            <a:avLst/>
          </a:prstGeom>
        </p:spPr>
        <p:txBody>
          <a:bodyPr anchor="ctr">
            <a:normAutofit/>
          </a:bodyPr>
          <a:lstStyle/>
          <a:p>
            <a:pPr algn="ctr">
              <a:defRPr/>
            </a:pPr>
            <a:r>
              <a:rPr lang="en-US" sz="4400" b="1" dirty="0">
                <a:solidFill>
                  <a:srgbClr val="4F81BD"/>
                </a:solidFill>
              </a:rPr>
              <a:t>Thank you for your participation!</a:t>
            </a:r>
            <a:endParaRPr lang="en-US" sz="3600" b="1" dirty="0">
              <a:solidFill>
                <a:prstClr val="black"/>
              </a:solidFill>
            </a:endParaRPr>
          </a:p>
        </p:txBody>
      </p:sp>
    </p:spTree>
    <p:extLst>
      <p:ext uri="{BB962C8B-B14F-4D97-AF65-F5344CB8AC3E}">
        <p14:creationId xmlns:p14="http://schemas.microsoft.com/office/powerpoint/2010/main" val="30699478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a:xfrm>
            <a:off x="1600200" y="1264842"/>
            <a:ext cx="7315200" cy="4267200"/>
          </a:xfrm>
        </p:spPr>
        <p:txBody>
          <a:bodyPr/>
          <a:lstStyle/>
          <a:p>
            <a:pPr marL="0" indent="0">
              <a:buNone/>
            </a:pPr>
            <a:r>
              <a:rPr lang="en-US" sz="2400" dirty="0" smtClean="0"/>
              <a:t>Polling </a:t>
            </a:r>
            <a:r>
              <a:rPr lang="en-US" sz="2400" dirty="0" smtClean="0"/>
              <a:t>Questions</a:t>
            </a:r>
          </a:p>
          <a:p>
            <a:pPr marL="0" indent="0">
              <a:buNone/>
            </a:pPr>
            <a:r>
              <a:rPr lang="en-US" sz="2400" dirty="0" smtClean="0"/>
              <a:t>Do you spend most of your time in the purchasing function?</a:t>
            </a:r>
          </a:p>
          <a:p>
            <a:pPr marL="0" indent="0">
              <a:buNone/>
            </a:pPr>
            <a:r>
              <a:rPr lang="en-US" sz="2400" dirty="0" smtClean="0"/>
              <a:t>Yes, No.</a:t>
            </a:r>
          </a:p>
          <a:p>
            <a:pPr marL="0" indent="0">
              <a:buNone/>
            </a:pPr>
            <a:endParaRPr lang="en-US" sz="2400" dirty="0"/>
          </a:p>
          <a:p>
            <a:pPr marL="0" indent="0">
              <a:buNone/>
            </a:pPr>
            <a:r>
              <a:rPr lang="en-US" sz="2400" smtClean="0"/>
              <a:t>Indicate </a:t>
            </a:r>
            <a:r>
              <a:rPr lang="en-US" sz="2400" dirty="0" smtClean="0"/>
              <a:t>how much time you do spend in purchasing.</a:t>
            </a:r>
          </a:p>
          <a:p>
            <a:pPr marL="0" indent="0">
              <a:buNone/>
            </a:pPr>
            <a:r>
              <a:rPr lang="en-US" sz="2400" dirty="0" smtClean="0"/>
              <a:t>More than half of my time</a:t>
            </a:r>
          </a:p>
          <a:p>
            <a:pPr marL="0" indent="0">
              <a:buNone/>
            </a:pPr>
            <a:r>
              <a:rPr lang="en-US" sz="2400" dirty="0" smtClean="0"/>
              <a:t>Less than half of my time</a:t>
            </a:r>
          </a:p>
          <a:p>
            <a:pPr marL="0" indent="0">
              <a:buNone/>
            </a:pPr>
            <a:r>
              <a:rPr lang="en-US" sz="2400" dirty="0" smtClean="0"/>
              <a:t>Only a small percentage of my time</a:t>
            </a:r>
            <a:endParaRPr lang="en-US" sz="2400" dirty="0" smtClean="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410735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What’s Due</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5</a:t>
            </a:fld>
            <a:endParaRPr lang="en-US" dirty="0">
              <a:solidFill>
                <a:prstClr val="white"/>
              </a:solidFill>
            </a:endParaRPr>
          </a:p>
        </p:txBody>
      </p:sp>
      <p:pic>
        <p:nvPicPr>
          <p:cNvPr id="8" name="Picture 7"/>
          <p:cNvPicPr>
            <a:picLocks noChangeAspect="1"/>
          </p:cNvPicPr>
          <p:nvPr/>
        </p:nvPicPr>
        <p:blipFill>
          <a:blip r:embed="rId2"/>
          <a:stretch>
            <a:fillRect/>
          </a:stretch>
        </p:blipFill>
        <p:spPr>
          <a:xfrm>
            <a:off x="1136072" y="1589809"/>
            <a:ext cx="7804621" cy="3969327"/>
          </a:xfrm>
          <a:prstGeom prst="rect">
            <a:avLst/>
          </a:prstGeom>
        </p:spPr>
      </p:pic>
    </p:spTree>
    <p:extLst>
      <p:ext uri="{BB962C8B-B14F-4D97-AF65-F5344CB8AC3E}">
        <p14:creationId xmlns:p14="http://schemas.microsoft.com/office/powerpoint/2010/main" val="30668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Sources of Filing and Reporting Info</a:t>
            </a:r>
            <a:endParaRPr lang="en-US" dirty="0"/>
          </a:p>
        </p:txBody>
      </p:sp>
      <p:sp>
        <p:nvSpPr>
          <p:cNvPr id="23555" name="Content Placeholder 2"/>
          <p:cNvSpPr>
            <a:spLocks noGrp="1"/>
          </p:cNvSpPr>
          <p:nvPr>
            <p:ph idx="1"/>
          </p:nvPr>
        </p:nvSpPr>
        <p:spPr>
          <a:xfrm>
            <a:off x="1371600" y="1600200"/>
            <a:ext cx="7315200" cy="4267200"/>
          </a:xfrm>
        </p:spPr>
        <p:txBody>
          <a:bodyPr/>
          <a:lstStyle/>
          <a:p>
            <a:pPr eaLnBrk="1" hangingPunct="1"/>
            <a:r>
              <a:rPr lang="en-US" dirty="0" smtClean="0"/>
              <a:t>PIMS Data Collection Calendar</a:t>
            </a:r>
          </a:p>
          <a:p>
            <a:pPr eaLnBrk="1" hangingPunct="1">
              <a:buFont typeface="Wingdings" panose="05000000000000000000" pitchFamily="2" charset="2"/>
              <a:buChar char="q"/>
            </a:pPr>
            <a:r>
              <a:rPr lang="en-US" sz="2000" dirty="0">
                <a:hlinkClick r:id="rId2"/>
              </a:rPr>
              <a:t>http://www.portal.state.pa.us/portal/server.pt/community/pims-pennsylvania_information_management_system/8959</a:t>
            </a:r>
            <a:r>
              <a:rPr lang="en-US" sz="2000" dirty="0"/>
              <a:t> </a:t>
            </a:r>
          </a:p>
          <a:p>
            <a:pPr eaLnBrk="1" hangingPunct="1"/>
            <a:r>
              <a:rPr lang="en-US" dirty="0" smtClean="0"/>
              <a:t>Comptroller Forms</a:t>
            </a:r>
          </a:p>
          <a:p>
            <a:pPr eaLnBrk="1" hangingPunct="1">
              <a:buFont typeface="Wingdings" panose="05000000000000000000" pitchFamily="2" charset="2"/>
              <a:buChar char="q"/>
            </a:pPr>
            <a:r>
              <a:rPr lang="en-US" sz="2000" dirty="0">
                <a:hlinkClick r:id="rId3"/>
              </a:rPr>
              <a:t>http://www.portal.state.pa.us/portal/server.pt/community/forms_and_procedures/13472</a:t>
            </a:r>
            <a:r>
              <a:rPr lang="en-US" sz="2000" dirty="0"/>
              <a:t> </a:t>
            </a:r>
          </a:p>
          <a:p>
            <a:pPr eaLnBrk="1" hangingPunct="1"/>
            <a:r>
              <a:rPr lang="en-US" dirty="0" smtClean="0"/>
              <a:t>Food Service Calendar</a:t>
            </a:r>
          </a:p>
          <a:p>
            <a:pPr eaLnBrk="1" hangingPunct="1">
              <a:buFont typeface="Wingdings" panose="05000000000000000000" pitchFamily="2" charset="2"/>
              <a:buChar char="q"/>
            </a:pPr>
            <a:r>
              <a:rPr lang="en-US" sz="2000" dirty="0">
                <a:hlinkClick r:id="rId4"/>
              </a:rPr>
              <a:t>http://www.portal.state.pa.us/portal/server.pt/community/national_school_lunch/7487/activity_calendar/964588</a:t>
            </a:r>
            <a:endParaRPr lang="en-US" sz="2000" dirty="0"/>
          </a:p>
          <a:p>
            <a:pPr eaLnBrk="1" hangingPunct="1">
              <a:buFont typeface="Wingdings" panose="05000000000000000000" pitchFamily="2" charset="2"/>
              <a:buChar char="q"/>
            </a:pPr>
            <a:endParaRPr lang="en-US" sz="2000"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01F9FEB-E70D-4BFD-9A98-8B17D362B06D}" type="slidenum">
              <a:rPr lang="en-US" sz="1200">
                <a:solidFill>
                  <a:prstClr val="white"/>
                </a:solidFill>
              </a:rPr>
              <a:pPr fontAlgn="base">
                <a:spcBef>
                  <a:spcPct val="0"/>
                </a:spcBef>
                <a:spcAft>
                  <a:spcPct val="0"/>
                </a:spcAft>
                <a:buFontTx/>
                <a:buNone/>
              </a:pPr>
              <a:t>6</a:t>
            </a:fld>
            <a:endParaRPr lang="en-US" sz="1200" dirty="0">
              <a:solidFill>
                <a:prstClr val="white"/>
              </a:solidFill>
            </a:endParaRPr>
          </a:p>
        </p:txBody>
      </p:sp>
    </p:spTree>
    <p:extLst>
      <p:ext uri="{BB962C8B-B14F-4D97-AF65-F5344CB8AC3E}">
        <p14:creationId xmlns:p14="http://schemas.microsoft.com/office/powerpoint/2010/main" val="1064056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Sources of Filing and Reporting Info</a:t>
            </a:r>
            <a:endParaRPr lang="en-US" dirty="0"/>
          </a:p>
        </p:txBody>
      </p:sp>
      <p:sp>
        <p:nvSpPr>
          <p:cNvPr id="23555" name="Content Placeholder 2"/>
          <p:cNvSpPr>
            <a:spLocks noGrp="1"/>
          </p:cNvSpPr>
          <p:nvPr>
            <p:ph idx="1"/>
          </p:nvPr>
        </p:nvSpPr>
        <p:spPr>
          <a:xfrm>
            <a:off x="1371600" y="1600200"/>
            <a:ext cx="7315200" cy="4267200"/>
          </a:xfrm>
        </p:spPr>
        <p:txBody>
          <a:bodyPr/>
          <a:lstStyle/>
          <a:p>
            <a:pPr eaLnBrk="1" hangingPunct="1"/>
            <a:r>
              <a:rPr lang="en-US" dirty="0" smtClean="0"/>
              <a:t>PIMS Data Collection Calendar</a:t>
            </a:r>
          </a:p>
          <a:p>
            <a:pPr eaLnBrk="1" hangingPunct="1">
              <a:buFont typeface="Wingdings" panose="05000000000000000000" pitchFamily="2" charset="2"/>
              <a:buChar char="q"/>
            </a:pPr>
            <a:r>
              <a:rPr lang="en-US" sz="2000" dirty="0">
                <a:hlinkClick r:id="rId2"/>
              </a:rPr>
              <a:t>http://www.portal.state.pa.us/portal/server.pt/community/pims-pennsylvania_information_management_system/8959</a:t>
            </a:r>
            <a:r>
              <a:rPr lang="en-US" sz="2000" dirty="0"/>
              <a:t> </a:t>
            </a:r>
          </a:p>
          <a:p>
            <a:pPr eaLnBrk="1" hangingPunct="1"/>
            <a:r>
              <a:rPr lang="en-US" dirty="0" smtClean="0"/>
              <a:t>Comptroller Forms</a:t>
            </a:r>
          </a:p>
          <a:p>
            <a:pPr eaLnBrk="1" hangingPunct="1">
              <a:buFont typeface="Wingdings" panose="05000000000000000000" pitchFamily="2" charset="2"/>
              <a:buChar char="q"/>
            </a:pPr>
            <a:r>
              <a:rPr lang="en-US" sz="2000" dirty="0">
                <a:hlinkClick r:id="rId3"/>
              </a:rPr>
              <a:t>http://www.portal.state.pa.us/portal/server.pt/community/forms_and_procedures/13472</a:t>
            </a:r>
            <a:r>
              <a:rPr lang="en-US" sz="2000" dirty="0"/>
              <a:t> </a:t>
            </a:r>
          </a:p>
          <a:p>
            <a:pPr eaLnBrk="1" hangingPunct="1"/>
            <a:r>
              <a:rPr lang="en-US" dirty="0" smtClean="0"/>
              <a:t>Food Service Calendar</a:t>
            </a:r>
          </a:p>
          <a:p>
            <a:pPr eaLnBrk="1" hangingPunct="1">
              <a:buFont typeface="Wingdings" panose="05000000000000000000" pitchFamily="2" charset="2"/>
              <a:buChar char="q"/>
            </a:pPr>
            <a:r>
              <a:rPr lang="en-US" sz="2000" dirty="0">
                <a:hlinkClick r:id="rId4"/>
              </a:rPr>
              <a:t>http://www.portal.state.pa.us/portal/server.pt/community/national_school_lunch/7487/activity_calendar/964588</a:t>
            </a:r>
            <a:endParaRPr lang="en-US" sz="2000" dirty="0"/>
          </a:p>
          <a:p>
            <a:pPr eaLnBrk="1" hangingPunct="1">
              <a:buFont typeface="Wingdings" panose="05000000000000000000" pitchFamily="2" charset="2"/>
              <a:buChar char="q"/>
            </a:pPr>
            <a:endParaRPr lang="en-US" sz="2000" dirty="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01F9FEB-E70D-4BFD-9A98-8B17D362B06D}" type="slidenum">
              <a:rPr lang="en-US" sz="1200">
                <a:solidFill>
                  <a:prstClr val="white"/>
                </a:solidFill>
              </a:rPr>
              <a:pPr fontAlgn="base">
                <a:spcBef>
                  <a:spcPct val="0"/>
                </a:spcBef>
                <a:spcAft>
                  <a:spcPct val="0"/>
                </a:spcAft>
                <a:buFontTx/>
                <a:buNone/>
              </a:pPr>
              <a:t>7</a:t>
            </a:fld>
            <a:endParaRPr lang="en-US" sz="1200" dirty="0">
              <a:solidFill>
                <a:prstClr val="white"/>
              </a:solidFill>
            </a:endParaRPr>
          </a:p>
        </p:txBody>
      </p:sp>
    </p:spTree>
    <p:extLst>
      <p:ext uri="{BB962C8B-B14F-4D97-AF65-F5344CB8AC3E}">
        <p14:creationId xmlns:p14="http://schemas.microsoft.com/office/powerpoint/2010/main" val="144379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effectLst>
                  <a:outerShdw blurRad="38100" dist="38100" dir="2700000" algn="tl">
                    <a:srgbClr val="000000">
                      <a:alpha val="43137"/>
                    </a:srgbClr>
                  </a:outerShdw>
                </a:effectLst>
              </a:rPr>
              <a:t>Today’s Expert, Jeffrey Ammerman</a:t>
            </a:r>
            <a:endParaRPr lang="en-US" dirty="0"/>
          </a:p>
        </p:txBody>
      </p:sp>
      <p:sp>
        <p:nvSpPr>
          <p:cNvPr id="8" name="Content Placeholder 7"/>
          <p:cNvSpPr>
            <a:spLocks noGrp="1"/>
          </p:cNvSpPr>
          <p:nvPr>
            <p:ph sz="half" idx="1"/>
          </p:nvPr>
        </p:nvSpPr>
        <p:spPr>
          <a:xfrm>
            <a:off x="3283527" y="1690689"/>
            <a:ext cx="5663046" cy="4533466"/>
          </a:xfrm>
        </p:spPr>
        <p:txBody>
          <a:bodyPr>
            <a:normAutofit fontScale="85000" lnSpcReduction="10000"/>
          </a:bodyPr>
          <a:lstStyle/>
          <a:p>
            <a:r>
              <a:rPr lang="en-US" dirty="0"/>
              <a:t>Previous business manager at State College Area SD, South Middleton SD, and Philipsburg-Osceola Area SD</a:t>
            </a:r>
          </a:p>
          <a:p>
            <a:r>
              <a:rPr lang="en-US" dirty="0"/>
              <a:t>Worked in the Business Office at Tuscarora Intermediate Unit </a:t>
            </a:r>
          </a:p>
          <a:p>
            <a:r>
              <a:rPr lang="en-US" dirty="0" smtClean="0"/>
              <a:t>Answer Man: Part </a:t>
            </a:r>
            <a:r>
              <a:rPr lang="en-US" dirty="0"/>
              <a:t>of </a:t>
            </a:r>
            <a:r>
              <a:rPr lang="en-US" dirty="0" smtClean="0"/>
              <a:t>his </a:t>
            </a:r>
            <a:r>
              <a:rPr lang="en-US" dirty="0"/>
              <a:t>role at PASBO is to answer questions </a:t>
            </a:r>
            <a:r>
              <a:rPr lang="en-US" dirty="0" smtClean="0"/>
              <a:t>and provide technical information to members</a:t>
            </a:r>
            <a:endParaRPr lang="en-US" dirty="0"/>
          </a:p>
          <a:p>
            <a:r>
              <a:rPr lang="en-US" dirty="0">
                <a:hlinkClick r:id="rId2"/>
              </a:rPr>
              <a:t>jammerman@pasbo.org</a:t>
            </a:r>
            <a:r>
              <a:rPr lang="en-US" dirty="0"/>
              <a:t>, 717-540-9551</a:t>
            </a:r>
          </a:p>
        </p:txBody>
      </p:sp>
      <p:pic>
        <p:nvPicPr>
          <p:cNvPr id="6" name="Picture 5"/>
          <p:cNvPicPr>
            <a:picLocks noChangeAspect="1"/>
          </p:cNvPicPr>
          <p:nvPr/>
        </p:nvPicPr>
        <p:blipFill>
          <a:blip r:embed="rId3"/>
          <a:stretch>
            <a:fillRect/>
          </a:stretch>
        </p:blipFill>
        <p:spPr>
          <a:xfrm>
            <a:off x="271100" y="1690689"/>
            <a:ext cx="2581204" cy="2939389"/>
          </a:xfrm>
          <a:prstGeom prst="rect">
            <a:avLst/>
          </a:prstGeom>
        </p:spPr>
      </p:pic>
    </p:spTree>
    <p:extLst>
      <p:ext uri="{BB962C8B-B14F-4D97-AF65-F5344CB8AC3E}">
        <p14:creationId xmlns:p14="http://schemas.microsoft.com/office/powerpoint/2010/main" val="120968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Rules</a:t>
            </a:r>
            <a:endParaRPr lang="en-US" dirty="0"/>
          </a:p>
        </p:txBody>
      </p:sp>
      <p:sp>
        <p:nvSpPr>
          <p:cNvPr id="3" name="Content Placeholder 2"/>
          <p:cNvSpPr>
            <a:spLocks noGrp="1"/>
          </p:cNvSpPr>
          <p:nvPr>
            <p:ph idx="1"/>
          </p:nvPr>
        </p:nvSpPr>
        <p:spPr/>
        <p:txBody>
          <a:bodyPr/>
          <a:lstStyle/>
          <a:p>
            <a:r>
              <a:rPr lang="en-US" dirty="0" smtClean="0"/>
              <a:t>PASBO Members have access to a free Purchasing Manual</a:t>
            </a:r>
          </a:p>
          <a:p>
            <a:r>
              <a:rPr lang="en-US" dirty="0" smtClean="0"/>
              <a:t>Go to the PASBO Store at the link below</a:t>
            </a:r>
          </a:p>
          <a:p>
            <a:r>
              <a:rPr lang="en-US" dirty="0">
                <a:hlinkClick r:id="rId2"/>
              </a:rPr>
              <a:t>http://</a:t>
            </a:r>
            <a:r>
              <a:rPr lang="en-US" dirty="0" smtClean="0">
                <a:hlinkClick r:id="rId2"/>
              </a:rPr>
              <a:t>www.pasbo.org/store_product.asp?prodid=55</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4215491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TotalTime>
  <Words>1584</Words>
  <Application>Microsoft Office PowerPoint</Application>
  <PresentationFormat>On-screen Show (4:3)</PresentationFormat>
  <Paragraphs>193</Paragraphs>
  <Slides>39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1_Office Theme</vt:lpstr>
      <vt:lpstr> </vt:lpstr>
      <vt:lpstr>Welcome to FYI </vt:lpstr>
      <vt:lpstr>Today’s Agenda </vt:lpstr>
      <vt:lpstr>Before We Begin</vt:lpstr>
      <vt:lpstr>What’s Due</vt:lpstr>
      <vt:lpstr>Sources of Filing and Reporting Info</vt:lpstr>
      <vt:lpstr>Sources of Filing and Reporting Info</vt:lpstr>
      <vt:lpstr>Today’s Expert, Jeffrey Ammerman</vt:lpstr>
      <vt:lpstr>Purchasing Rules</vt:lpstr>
      <vt:lpstr>Purchasing Rules</vt:lpstr>
      <vt:lpstr>Purchasing Rules</vt:lpstr>
      <vt:lpstr>Purchasing Rules</vt:lpstr>
      <vt:lpstr>Purchases from Employees Prohibited</vt:lpstr>
      <vt:lpstr>Purchasing Rules</vt:lpstr>
      <vt:lpstr>Quotation Threshold</vt:lpstr>
      <vt:lpstr>Quotation Rules</vt:lpstr>
      <vt:lpstr>Bid Threshold</vt:lpstr>
      <vt:lpstr>Bid Rules</vt:lpstr>
      <vt:lpstr>Breaking Up Purchases to Evade Rules is Prohibited</vt:lpstr>
      <vt:lpstr>Construction Work</vt:lpstr>
      <vt:lpstr>Additional Rules for Construction Projects</vt:lpstr>
      <vt:lpstr>PowerPoint Presentation</vt:lpstr>
      <vt:lpstr>Emergency Bid Public Advertisement Waiver </vt:lpstr>
      <vt:lpstr>Emergency Bid Waiver</vt:lpstr>
      <vt:lpstr>Work By School Personnel</vt:lpstr>
      <vt:lpstr>Items Exempt for Bid/Quote Rules</vt:lpstr>
      <vt:lpstr>Thresholds</vt:lpstr>
      <vt:lpstr>Cooperative Purchasing</vt:lpstr>
      <vt:lpstr>Increase your buying power with</vt:lpstr>
      <vt:lpstr>Wrap Up </vt:lpstr>
      <vt:lpstr>PowerPoint Presentation</vt:lpstr>
      <vt:lpstr>PowerPoint Presentation</vt:lpstr>
      <vt:lpstr>There’s a doc for that…</vt:lpstr>
      <vt:lpstr>Follow PASBO</vt:lpstr>
      <vt:lpstr>PowerPoint Presentation</vt:lpstr>
      <vt:lpstr>PowerPoint Presentation</vt:lpstr>
      <vt:lpstr>Have surplus equipment?</vt:lpstr>
      <vt:lpstr>Time for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Jay Himes</dc:creator>
  <cp:lastModifiedBy>Jay Himes</cp:lastModifiedBy>
  <cp:revision>41</cp:revision>
  <dcterms:created xsi:type="dcterms:W3CDTF">2014-12-11T23:17:46Z</dcterms:created>
  <dcterms:modified xsi:type="dcterms:W3CDTF">2015-01-09T13:39:28Z</dcterms:modified>
</cp:coreProperties>
</file>